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 id="2147483648" r:id="rId2"/>
  </p:sldMasterIdLst>
  <p:notesMasterIdLst>
    <p:notesMasterId r:id="rId35"/>
  </p:notesMasterIdLst>
  <p:handoutMasterIdLst>
    <p:handoutMasterId r:id="rId36"/>
  </p:handoutMasterIdLst>
  <p:sldIdLst>
    <p:sldId id="257" r:id="rId3"/>
    <p:sldId id="256" r:id="rId4"/>
    <p:sldId id="259" r:id="rId5"/>
    <p:sldId id="260" r:id="rId6"/>
    <p:sldId id="268" r:id="rId7"/>
    <p:sldId id="263" r:id="rId8"/>
    <p:sldId id="264" r:id="rId9"/>
    <p:sldId id="266" r:id="rId10"/>
    <p:sldId id="267" r:id="rId11"/>
    <p:sldId id="309" r:id="rId12"/>
    <p:sldId id="269" r:id="rId13"/>
    <p:sldId id="274" r:id="rId14"/>
    <p:sldId id="310" r:id="rId15"/>
    <p:sldId id="272" r:id="rId16"/>
    <p:sldId id="311" r:id="rId17"/>
    <p:sldId id="312" r:id="rId18"/>
    <p:sldId id="275" r:id="rId19"/>
    <p:sldId id="276" r:id="rId20"/>
    <p:sldId id="313" r:id="rId21"/>
    <p:sldId id="278" r:id="rId22"/>
    <p:sldId id="314" r:id="rId23"/>
    <p:sldId id="283" r:id="rId24"/>
    <p:sldId id="284" r:id="rId25"/>
    <p:sldId id="315" r:id="rId26"/>
    <p:sldId id="287" r:id="rId27"/>
    <p:sldId id="288" r:id="rId28"/>
    <p:sldId id="300" r:id="rId29"/>
    <p:sldId id="316" r:id="rId30"/>
    <p:sldId id="292" r:id="rId31"/>
    <p:sldId id="303" r:id="rId32"/>
    <p:sldId id="317" r:id="rId33"/>
    <p:sldId id="298"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22">
          <p15:clr>
            <a:srgbClr val="A4A3A4"/>
          </p15:clr>
        </p15:guide>
        <p15:guide id="2" pos="264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4C99"/>
    <a:srgbClr val="094D97"/>
    <a:srgbClr val="FFD50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509" autoAdjust="0"/>
  </p:normalViewPr>
  <p:slideViewPr>
    <p:cSldViewPr snapToGrid="0" snapToObjects="1" showGuides="1">
      <p:cViewPr varScale="1">
        <p:scale>
          <a:sx n="76" d="100"/>
          <a:sy n="76" d="100"/>
        </p:scale>
        <p:origin x="1642" y="53"/>
      </p:cViewPr>
      <p:guideLst>
        <p:guide orient="horz" pos="1822"/>
        <p:guide pos="2647"/>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8BAF1D2-B474-0C4B-B251-99F3B8EDAD16}" type="datetime1">
              <a:rPr lang="en-GB" smtClean="0"/>
              <a:t>20/03/2020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F46EC21-899C-E043-A260-B947E7C33FE7}" type="slidenum">
              <a:rPr lang="en-US" smtClean="0"/>
              <a:t>‹#›</a:t>
            </a:fld>
            <a:endParaRPr lang="en-US"/>
          </a:p>
        </p:txBody>
      </p:sp>
    </p:spTree>
    <p:extLst>
      <p:ext uri="{BB962C8B-B14F-4D97-AF65-F5344CB8AC3E}">
        <p14:creationId xmlns:p14="http://schemas.microsoft.com/office/powerpoint/2010/main" val="29478375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2411F6-C836-8C42-82EB-48BC694285C8}" type="datetime1">
              <a:rPr lang="en-GB" smtClean="0"/>
              <a:t>20/03/2020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89F494-1822-9445-98EB-F7F0987FA13D}" type="slidenum">
              <a:rPr lang="en-US" smtClean="0"/>
              <a:t>‹#›</a:t>
            </a:fld>
            <a:endParaRPr lang="en-US"/>
          </a:p>
        </p:txBody>
      </p:sp>
    </p:spTree>
    <p:extLst>
      <p:ext uri="{BB962C8B-B14F-4D97-AF65-F5344CB8AC3E}">
        <p14:creationId xmlns:p14="http://schemas.microsoft.com/office/powerpoint/2010/main" val="424719084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For: </a:t>
            </a:r>
          </a:p>
          <a:p>
            <a:pPr lvl="0"/>
            <a:r>
              <a:rPr lang="en-US" sz="1200" kern="1200" dirty="0" smtClean="0">
                <a:solidFill>
                  <a:schemeClr val="tx1"/>
                </a:solidFill>
                <a:effectLst/>
                <a:latin typeface="+mn-lt"/>
                <a:ea typeface="+mn-ea"/>
                <a:cs typeface="+mn-cs"/>
              </a:rPr>
              <a:t>Key Stage 2 in England and Wales</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Second Level, P5-P7 in Scotland</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Key Stage 1/Key Stage 2 in Northern Ireland</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1</a:t>
            </a:fld>
            <a:endParaRPr lang="en-US"/>
          </a:p>
        </p:txBody>
      </p:sp>
    </p:spTree>
    <p:extLst>
      <p:ext uri="{BB962C8B-B14F-4D97-AF65-F5344CB8AC3E}">
        <p14:creationId xmlns:p14="http://schemas.microsoft.com/office/powerpoint/2010/main" val="1191284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smtClean="0">
                <a:solidFill>
                  <a:schemeClr val="tx1"/>
                </a:solidFill>
                <a:effectLst/>
                <a:latin typeface="+mn-lt"/>
                <a:ea typeface="+mn-ea"/>
                <a:cs typeface="+mn-cs"/>
              </a:rPr>
              <a:t>LESSON</a:t>
            </a:r>
            <a:r>
              <a:rPr lang="en-US" sz="1200" b="1" kern="1200" baseline="0" dirty="0" smtClean="0">
                <a:solidFill>
                  <a:schemeClr val="tx1"/>
                </a:solidFill>
                <a:effectLst/>
                <a:latin typeface="+mn-lt"/>
                <a:ea typeface="+mn-ea"/>
                <a:cs typeface="+mn-cs"/>
              </a:rPr>
              <a:t> 2:</a:t>
            </a:r>
          </a:p>
          <a:p>
            <a:pPr lvl="0" rtl="0"/>
            <a:r>
              <a:rPr lang="en-GB" sz="1200" b="1" kern="1200" dirty="0" smtClean="0">
                <a:solidFill>
                  <a:schemeClr val="tx1"/>
                </a:solidFill>
                <a:effectLst/>
                <a:latin typeface="+mn-lt"/>
                <a:ea typeface="+mn-ea"/>
                <a:cs typeface="+mn-cs"/>
              </a:rPr>
              <a:t>Warm-up.</a:t>
            </a:r>
            <a:r>
              <a:rPr lang="en-GB" sz="1200" kern="1200" dirty="0" smtClean="0">
                <a:solidFill>
                  <a:schemeClr val="tx1"/>
                </a:solidFill>
                <a:effectLst/>
                <a:latin typeface="+mn-lt"/>
                <a:ea typeface="+mn-ea"/>
                <a:cs typeface="+mn-cs"/>
              </a:rPr>
              <a:t> Ask your class to sit in a circle and lead a quick body percussion warm-up such as passing the clap around or clapping patterns for the class to copy back</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Teach</a:t>
            </a:r>
            <a:r>
              <a:rPr lang="en-US" sz="1200" kern="1200" dirty="0" smtClean="0">
                <a:solidFill>
                  <a:schemeClr val="tx1"/>
                </a:solidFill>
                <a:effectLst/>
                <a:latin typeface="+mn-lt"/>
                <a:ea typeface="+mn-ea"/>
                <a:cs typeface="+mn-cs"/>
              </a:rPr>
              <a:t> everyone the rhythm.</a:t>
            </a:r>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Begin by encouraging your class to say the words over and over, this will help with memory. Eventually take the words away and just clap</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Ask a volunteer to come forward and play the pattern on a percussion instrument of their choice (if they choose a xylophone, direct them towards the note G)</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Teach </a:t>
            </a:r>
            <a:r>
              <a:rPr lang="en-US" sz="1200" kern="1200" dirty="0" smtClean="0">
                <a:solidFill>
                  <a:schemeClr val="tx1"/>
                </a:solidFill>
                <a:effectLst/>
                <a:latin typeface="+mn-lt"/>
                <a:ea typeface="+mn-ea"/>
                <a:cs typeface="+mn-cs"/>
              </a:rPr>
              <a:t>the next pattern</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This is easier than it looks, simply count to 8, 2 and 10 over and over and then encourage everyone to clap on each 1</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GB" dirty="0" smtClean="0">
                <a:effectLst/>
              </a:rPr>
              <a:t> </a:t>
            </a:r>
            <a:r>
              <a:rPr lang="en-US"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p>
          <a:p>
            <a:pPr lvl="0"/>
            <a:r>
              <a:rPr lang="en-GB" dirty="0" smtClean="0">
                <a:effectLst/>
              </a:rPr>
              <a:t/>
            </a:r>
            <a:br>
              <a:rPr lang="en-GB" dirty="0" smtClean="0">
                <a:effectLst/>
              </a:rPr>
            </a:br>
            <a:r>
              <a:rPr lang="en-GB" sz="1200" b="1" kern="1200" dirty="0" smtClean="0">
                <a:solidFill>
                  <a:schemeClr val="tx1"/>
                </a:solidFill>
                <a:effectLst/>
                <a:latin typeface="+mn-lt"/>
                <a:ea typeface="+mn-ea"/>
                <a:cs typeface="+mn-cs"/>
              </a:rPr>
              <a:t>Split your circle into two quick groups, </a:t>
            </a:r>
            <a:r>
              <a:rPr lang="en-GB" sz="1200" kern="1200" dirty="0" smtClean="0">
                <a:solidFill>
                  <a:schemeClr val="tx1"/>
                </a:solidFill>
                <a:effectLst/>
                <a:latin typeface="+mn-lt"/>
                <a:ea typeface="+mn-ea"/>
                <a:cs typeface="+mn-cs"/>
              </a:rPr>
              <a:t>start each group on one of the above ideas and layer them up until both rhythms are going at once. Explain that the technical term for a repeating rhythmic pattern is an </a:t>
            </a:r>
            <a:r>
              <a:rPr lang="en-GB" sz="1200" b="1" kern="1200" dirty="0" smtClean="0">
                <a:solidFill>
                  <a:schemeClr val="tx1"/>
                </a:solidFill>
                <a:effectLst/>
                <a:latin typeface="+mn-lt"/>
                <a:ea typeface="+mn-ea"/>
                <a:cs typeface="+mn-cs"/>
              </a:rPr>
              <a:t>ostinato</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Demonstrate</a:t>
            </a:r>
            <a:r>
              <a:rPr lang="en-GB" sz="1200" kern="1200" dirty="0" smtClean="0">
                <a:solidFill>
                  <a:schemeClr val="tx1"/>
                </a:solidFill>
                <a:effectLst/>
                <a:latin typeface="+mn-lt"/>
                <a:ea typeface="+mn-ea"/>
                <a:cs typeface="+mn-cs"/>
              </a:rPr>
              <a:t> how these patterns could work on instruments: </a:t>
            </a:r>
          </a:p>
          <a:p>
            <a:r>
              <a:rPr lang="en-GB"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	‘get in a spaceship’ should be unpitched, or stick to one pitch – G</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	8, 2, 10 should leap upwards and then slip downwards.</a:t>
            </a:r>
            <a:r>
              <a:rPr lang="en-US" sz="1200" kern="1200" baseline="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Ho</a:t>
            </a:r>
            <a:r>
              <a:rPr lang="en-GB" sz="1200" kern="1200" dirty="0" smtClean="0">
                <a:solidFill>
                  <a:schemeClr val="tx1"/>
                </a:solidFill>
                <a:effectLst/>
                <a:latin typeface="+mn-lt"/>
                <a:ea typeface="+mn-ea"/>
                <a:cs typeface="+mn-cs"/>
              </a:rPr>
              <a:t>wever, you could make it work with whatever you have available or stick with body percussion</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Split into two teams</a:t>
            </a:r>
            <a:r>
              <a:rPr lang="en-GB" sz="1200" kern="1200" dirty="0" smtClean="0">
                <a:solidFill>
                  <a:schemeClr val="tx1"/>
                </a:solidFill>
                <a:effectLst/>
                <a:latin typeface="+mn-lt"/>
                <a:ea typeface="+mn-ea"/>
                <a:cs typeface="+mn-cs"/>
              </a:rPr>
              <a:t> and challenge each team to play one of these rhythms on their chosen instruments</a:t>
            </a:r>
          </a:p>
          <a:p>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Bring the groups back together</a:t>
            </a:r>
            <a:r>
              <a:rPr lang="en-US" sz="1200" kern="1200" dirty="0" smtClean="0">
                <a:solidFill>
                  <a:schemeClr val="tx1"/>
                </a:solidFill>
                <a:effectLst/>
                <a:latin typeface="+mn-lt"/>
                <a:ea typeface="+mn-ea"/>
                <a:cs typeface="+mn-cs"/>
              </a:rPr>
              <a:t> and listen to their pieces. Ask them to try performing at the same time.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Finally</a:t>
            </a:r>
            <a:r>
              <a:rPr lang="en-US" sz="1200" kern="1200" dirty="0" smtClean="0">
                <a:solidFill>
                  <a:schemeClr val="tx1"/>
                </a:solidFill>
                <a:effectLst/>
                <a:latin typeface="+mn-lt"/>
                <a:ea typeface="+mn-ea"/>
                <a:cs typeface="+mn-cs"/>
              </a:rPr>
              <a:t>, if you have time, listen and watch the opening of Mars on the website (just the first minute or so). Ask your children to identify what happens to the volume. Hopefully they will say it gets louder. Tell them that the technical term for music gradually getting louder is </a:t>
            </a:r>
            <a:r>
              <a:rPr lang="en-US" sz="1200" b="1" kern="1200" dirty="0" smtClean="0">
                <a:solidFill>
                  <a:schemeClr val="tx1"/>
                </a:solidFill>
                <a:effectLst/>
                <a:latin typeface="+mn-lt"/>
                <a:ea typeface="+mn-ea"/>
                <a:cs typeface="+mn-cs"/>
              </a:rPr>
              <a:t>crescendo</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challenge</a:t>
            </a:r>
            <a:r>
              <a:rPr lang="en-US" sz="1200" kern="1200" dirty="0" smtClean="0">
                <a:solidFill>
                  <a:schemeClr val="tx1"/>
                </a:solidFill>
                <a:effectLst/>
                <a:latin typeface="+mn-lt"/>
                <a:ea typeface="+mn-ea"/>
                <a:cs typeface="+mn-cs"/>
              </a:rPr>
              <a:t> them to play their patterns together one more time and add in a crescendo</a:t>
            </a:r>
            <a:endParaRPr lang="en-GB" sz="1200" kern="1200" dirty="0" smtClean="0">
              <a:solidFill>
                <a:schemeClr val="tx1"/>
              </a:solidFill>
              <a:effectLst/>
              <a:latin typeface="+mn-lt"/>
              <a:ea typeface="+mn-ea"/>
              <a:cs typeface="+mn-cs"/>
            </a:endParaRPr>
          </a:p>
          <a:p>
            <a:pPr lvl="0"/>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12</a:t>
            </a:fld>
            <a:endParaRPr lang="en-US"/>
          </a:p>
        </p:txBody>
      </p:sp>
    </p:spTree>
    <p:extLst>
      <p:ext uri="{BB962C8B-B14F-4D97-AF65-F5344CB8AC3E}">
        <p14:creationId xmlns:p14="http://schemas.microsoft.com/office/powerpoint/2010/main" val="3759247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smtClean="0">
                <a:solidFill>
                  <a:schemeClr val="tx1"/>
                </a:solidFill>
                <a:effectLst/>
                <a:latin typeface="+mn-lt"/>
                <a:ea typeface="+mn-ea"/>
                <a:cs typeface="+mn-cs"/>
              </a:rPr>
              <a:t>LESSON</a:t>
            </a:r>
            <a:r>
              <a:rPr lang="en-US" sz="1200" b="1" kern="1200" baseline="0" dirty="0" smtClean="0">
                <a:solidFill>
                  <a:schemeClr val="tx1"/>
                </a:solidFill>
                <a:effectLst/>
                <a:latin typeface="+mn-lt"/>
                <a:ea typeface="+mn-ea"/>
                <a:cs typeface="+mn-cs"/>
              </a:rPr>
              <a:t> 2:</a:t>
            </a:r>
          </a:p>
          <a:p>
            <a:pPr lvl="0" rtl="0"/>
            <a:r>
              <a:rPr lang="en-GB" sz="1200" b="1" kern="1200" dirty="0" smtClean="0">
                <a:solidFill>
                  <a:schemeClr val="tx1"/>
                </a:solidFill>
                <a:effectLst/>
                <a:latin typeface="+mn-lt"/>
                <a:ea typeface="+mn-ea"/>
                <a:cs typeface="+mn-cs"/>
              </a:rPr>
              <a:t>Warm-up.</a:t>
            </a:r>
            <a:r>
              <a:rPr lang="en-GB" sz="1200" kern="1200" dirty="0" smtClean="0">
                <a:solidFill>
                  <a:schemeClr val="tx1"/>
                </a:solidFill>
                <a:effectLst/>
                <a:latin typeface="+mn-lt"/>
                <a:ea typeface="+mn-ea"/>
                <a:cs typeface="+mn-cs"/>
              </a:rPr>
              <a:t> Ask your class to sit in a circle and lead a quick body percussion warm-up such as passing the clap around or clapping patterns for the class to copy back</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Teach</a:t>
            </a:r>
            <a:r>
              <a:rPr lang="en-US" sz="1200" kern="1200" dirty="0" smtClean="0">
                <a:solidFill>
                  <a:schemeClr val="tx1"/>
                </a:solidFill>
                <a:effectLst/>
                <a:latin typeface="+mn-lt"/>
                <a:ea typeface="+mn-ea"/>
                <a:cs typeface="+mn-cs"/>
              </a:rPr>
              <a:t> everyone the rhythm.</a:t>
            </a:r>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Begin by encouraging your class to say the words over and over, this will help with memory. Eventually take the words away and just clap</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Ask a volunteer to come forward and play the pattern on a percussion instrument of their choice (if they choose a xylophone, direct them towards the note G)</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Teach </a:t>
            </a:r>
            <a:r>
              <a:rPr lang="en-US" sz="1200" kern="1200" dirty="0" smtClean="0">
                <a:solidFill>
                  <a:schemeClr val="tx1"/>
                </a:solidFill>
                <a:effectLst/>
                <a:latin typeface="+mn-lt"/>
                <a:ea typeface="+mn-ea"/>
                <a:cs typeface="+mn-cs"/>
              </a:rPr>
              <a:t>the next pattern</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This is easier than it looks, simply count to 8, 2 and 10 over and over and then encourage everyone to clap on each 1</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GB" dirty="0" smtClean="0">
                <a:effectLst/>
              </a:rPr>
              <a:t> </a:t>
            </a:r>
            <a:r>
              <a:rPr lang="en-US"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p>
          <a:p>
            <a:pPr lvl="0"/>
            <a:r>
              <a:rPr lang="en-GB" dirty="0" smtClean="0">
                <a:effectLst/>
              </a:rPr>
              <a:t/>
            </a:r>
            <a:br>
              <a:rPr lang="en-GB" dirty="0" smtClean="0">
                <a:effectLst/>
              </a:rPr>
            </a:br>
            <a:r>
              <a:rPr lang="en-GB" sz="1200" b="1" kern="1200" dirty="0" smtClean="0">
                <a:solidFill>
                  <a:schemeClr val="tx1"/>
                </a:solidFill>
                <a:effectLst/>
                <a:latin typeface="+mn-lt"/>
                <a:ea typeface="+mn-ea"/>
                <a:cs typeface="+mn-cs"/>
              </a:rPr>
              <a:t>Split your circle into two quick groups, </a:t>
            </a:r>
            <a:r>
              <a:rPr lang="en-GB" sz="1200" kern="1200" dirty="0" smtClean="0">
                <a:solidFill>
                  <a:schemeClr val="tx1"/>
                </a:solidFill>
                <a:effectLst/>
                <a:latin typeface="+mn-lt"/>
                <a:ea typeface="+mn-ea"/>
                <a:cs typeface="+mn-cs"/>
              </a:rPr>
              <a:t>start each group on one of the above ideas and layer them up until both rhythms are going at once. Explain that the technical term for a repeating rhythmic pattern is an </a:t>
            </a:r>
            <a:r>
              <a:rPr lang="en-GB" sz="1200" b="1" kern="1200" dirty="0" smtClean="0">
                <a:solidFill>
                  <a:schemeClr val="tx1"/>
                </a:solidFill>
                <a:effectLst/>
                <a:latin typeface="+mn-lt"/>
                <a:ea typeface="+mn-ea"/>
                <a:cs typeface="+mn-cs"/>
              </a:rPr>
              <a:t>ostinato</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Demonstrate</a:t>
            </a:r>
            <a:r>
              <a:rPr lang="en-GB" sz="1200" kern="1200" dirty="0" smtClean="0">
                <a:solidFill>
                  <a:schemeClr val="tx1"/>
                </a:solidFill>
                <a:effectLst/>
                <a:latin typeface="+mn-lt"/>
                <a:ea typeface="+mn-ea"/>
                <a:cs typeface="+mn-cs"/>
              </a:rPr>
              <a:t> how these patterns could work on instruments: </a:t>
            </a:r>
          </a:p>
          <a:p>
            <a:r>
              <a:rPr lang="en-GB"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	‘get in a spaceship’ should be unpitched, or stick to one pitch – G</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	8, 2, 10 should leap upwards and then slip downwards.</a:t>
            </a:r>
            <a:r>
              <a:rPr lang="en-US" sz="1200" kern="1200" baseline="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Ho</a:t>
            </a:r>
            <a:r>
              <a:rPr lang="en-GB" sz="1200" kern="1200" dirty="0" smtClean="0">
                <a:solidFill>
                  <a:schemeClr val="tx1"/>
                </a:solidFill>
                <a:effectLst/>
                <a:latin typeface="+mn-lt"/>
                <a:ea typeface="+mn-ea"/>
                <a:cs typeface="+mn-cs"/>
              </a:rPr>
              <a:t>wever, you could make it work with whatever you have available or stick with body percussion</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Split into two teams</a:t>
            </a:r>
            <a:r>
              <a:rPr lang="en-GB" sz="1200" kern="1200" dirty="0" smtClean="0">
                <a:solidFill>
                  <a:schemeClr val="tx1"/>
                </a:solidFill>
                <a:effectLst/>
                <a:latin typeface="+mn-lt"/>
                <a:ea typeface="+mn-ea"/>
                <a:cs typeface="+mn-cs"/>
              </a:rPr>
              <a:t> and challenge each team to play one of these rhythms on their chosen instruments</a:t>
            </a:r>
          </a:p>
          <a:p>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Bring the groups back together</a:t>
            </a:r>
            <a:r>
              <a:rPr lang="en-US" sz="1200" kern="1200" dirty="0" smtClean="0">
                <a:solidFill>
                  <a:schemeClr val="tx1"/>
                </a:solidFill>
                <a:effectLst/>
                <a:latin typeface="+mn-lt"/>
                <a:ea typeface="+mn-ea"/>
                <a:cs typeface="+mn-cs"/>
              </a:rPr>
              <a:t> and listen to their pieces. Ask them to try performing at the same time.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Finally</a:t>
            </a:r>
            <a:r>
              <a:rPr lang="en-US" sz="1200" kern="1200" dirty="0" smtClean="0">
                <a:solidFill>
                  <a:schemeClr val="tx1"/>
                </a:solidFill>
                <a:effectLst/>
                <a:latin typeface="+mn-lt"/>
                <a:ea typeface="+mn-ea"/>
                <a:cs typeface="+mn-cs"/>
              </a:rPr>
              <a:t>, if you have time, listen and watch the opening of Mars on the website (just the first minute or so). Ask your children to identify what happens to the volume. Hopefully they will say it gets louder. Tell them that the technical term for music gradually getting louder is </a:t>
            </a:r>
            <a:r>
              <a:rPr lang="en-US" sz="1200" b="1" kern="1200" dirty="0" smtClean="0">
                <a:solidFill>
                  <a:schemeClr val="tx1"/>
                </a:solidFill>
                <a:effectLst/>
                <a:latin typeface="+mn-lt"/>
                <a:ea typeface="+mn-ea"/>
                <a:cs typeface="+mn-cs"/>
              </a:rPr>
              <a:t>crescendo</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challenge</a:t>
            </a:r>
            <a:r>
              <a:rPr lang="en-US" sz="1200" kern="1200" dirty="0" smtClean="0">
                <a:solidFill>
                  <a:schemeClr val="tx1"/>
                </a:solidFill>
                <a:effectLst/>
                <a:latin typeface="+mn-lt"/>
                <a:ea typeface="+mn-ea"/>
                <a:cs typeface="+mn-cs"/>
              </a:rPr>
              <a:t> them to play their patterns together one more time and add in a crescendo</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13</a:t>
            </a:fld>
            <a:endParaRPr lang="en-US"/>
          </a:p>
        </p:txBody>
      </p:sp>
    </p:spTree>
    <p:extLst>
      <p:ext uri="{BB962C8B-B14F-4D97-AF65-F5344CB8AC3E}">
        <p14:creationId xmlns:p14="http://schemas.microsoft.com/office/powerpoint/2010/main" val="3759247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smtClean="0">
                <a:solidFill>
                  <a:schemeClr val="tx1"/>
                </a:solidFill>
                <a:effectLst/>
                <a:latin typeface="+mn-lt"/>
                <a:ea typeface="+mn-ea"/>
                <a:cs typeface="+mn-cs"/>
              </a:rPr>
              <a:t>LESSON</a:t>
            </a:r>
            <a:r>
              <a:rPr lang="en-US" sz="1200" b="1" kern="1200" baseline="0" dirty="0" smtClean="0">
                <a:solidFill>
                  <a:schemeClr val="tx1"/>
                </a:solidFill>
                <a:effectLst/>
                <a:latin typeface="+mn-lt"/>
                <a:ea typeface="+mn-ea"/>
                <a:cs typeface="+mn-cs"/>
              </a:rPr>
              <a:t> 2:</a:t>
            </a:r>
          </a:p>
          <a:p>
            <a:pPr lvl="0" rtl="0"/>
            <a:r>
              <a:rPr lang="en-GB" sz="1200" b="1" kern="1200" dirty="0" smtClean="0">
                <a:solidFill>
                  <a:schemeClr val="tx1"/>
                </a:solidFill>
                <a:effectLst/>
                <a:latin typeface="+mn-lt"/>
                <a:ea typeface="+mn-ea"/>
                <a:cs typeface="+mn-cs"/>
              </a:rPr>
              <a:t>Warm-up.</a:t>
            </a:r>
            <a:r>
              <a:rPr lang="en-GB" sz="1200" kern="1200" dirty="0" smtClean="0">
                <a:solidFill>
                  <a:schemeClr val="tx1"/>
                </a:solidFill>
                <a:effectLst/>
                <a:latin typeface="+mn-lt"/>
                <a:ea typeface="+mn-ea"/>
                <a:cs typeface="+mn-cs"/>
              </a:rPr>
              <a:t> Ask your class to sit in a circle and lead a quick body percussion warm-up such as passing the clap around or clapping patterns for the class to copy back</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Teach</a:t>
            </a:r>
            <a:r>
              <a:rPr lang="en-US" sz="1200" kern="1200" dirty="0" smtClean="0">
                <a:solidFill>
                  <a:schemeClr val="tx1"/>
                </a:solidFill>
                <a:effectLst/>
                <a:latin typeface="+mn-lt"/>
                <a:ea typeface="+mn-ea"/>
                <a:cs typeface="+mn-cs"/>
              </a:rPr>
              <a:t> everyone the rhythm.</a:t>
            </a:r>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Begin by encouraging your class to say the words over and over, this will help with memory. Eventually take the words away and just clap</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Ask a volunteer to come forward and play the pattern on a percussion instrument of their choice (if they choose a xylophone, direct them towards the note G)</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Teach </a:t>
            </a:r>
            <a:r>
              <a:rPr lang="en-US" sz="1200" kern="1200" dirty="0" smtClean="0">
                <a:solidFill>
                  <a:schemeClr val="tx1"/>
                </a:solidFill>
                <a:effectLst/>
                <a:latin typeface="+mn-lt"/>
                <a:ea typeface="+mn-ea"/>
                <a:cs typeface="+mn-cs"/>
              </a:rPr>
              <a:t>the next pattern</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This is easier than it looks, simply count to 8, 2 and 10 over and over and then encourage everyone to clap on each 1</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GB" dirty="0" smtClean="0">
                <a:effectLst/>
              </a:rPr>
              <a:t> </a:t>
            </a:r>
            <a:r>
              <a:rPr lang="en-US"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p>
          <a:p>
            <a:pPr lvl="0"/>
            <a:r>
              <a:rPr lang="en-GB" dirty="0" smtClean="0">
                <a:effectLst/>
              </a:rPr>
              <a:t/>
            </a:r>
            <a:br>
              <a:rPr lang="en-GB" dirty="0" smtClean="0">
                <a:effectLst/>
              </a:rPr>
            </a:br>
            <a:r>
              <a:rPr lang="en-GB" sz="1200" b="1" kern="1200" dirty="0" smtClean="0">
                <a:solidFill>
                  <a:schemeClr val="tx1"/>
                </a:solidFill>
                <a:effectLst/>
                <a:latin typeface="+mn-lt"/>
                <a:ea typeface="+mn-ea"/>
                <a:cs typeface="+mn-cs"/>
              </a:rPr>
              <a:t>Split your circle into two quick groups, </a:t>
            </a:r>
            <a:r>
              <a:rPr lang="en-GB" sz="1200" kern="1200" dirty="0" smtClean="0">
                <a:solidFill>
                  <a:schemeClr val="tx1"/>
                </a:solidFill>
                <a:effectLst/>
                <a:latin typeface="+mn-lt"/>
                <a:ea typeface="+mn-ea"/>
                <a:cs typeface="+mn-cs"/>
              </a:rPr>
              <a:t>start each group on one of the above ideas and layer them up until both rhythms are going at once. Explain that the technical term for a repeating rhythmic pattern is an </a:t>
            </a:r>
            <a:r>
              <a:rPr lang="en-GB" sz="1200" b="1" kern="1200" dirty="0" smtClean="0">
                <a:solidFill>
                  <a:schemeClr val="tx1"/>
                </a:solidFill>
                <a:effectLst/>
                <a:latin typeface="+mn-lt"/>
                <a:ea typeface="+mn-ea"/>
                <a:cs typeface="+mn-cs"/>
              </a:rPr>
              <a:t>ostinato</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Demonstrate</a:t>
            </a:r>
            <a:r>
              <a:rPr lang="en-GB" sz="1200" kern="1200" dirty="0" smtClean="0">
                <a:solidFill>
                  <a:schemeClr val="tx1"/>
                </a:solidFill>
                <a:effectLst/>
                <a:latin typeface="+mn-lt"/>
                <a:ea typeface="+mn-ea"/>
                <a:cs typeface="+mn-cs"/>
              </a:rPr>
              <a:t> how these patterns could work on instruments: </a:t>
            </a:r>
          </a:p>
          <a:p>
            <a:r>
              <a:rPr lang="en-GB"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	‘get in a spaceship’ should be unpitched, or stick to one pitch – G</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	8, 2, 10 should leap upwards and then slip downwards.</a:t>
            </a:r>
            <a:r>
              <a:rPr lang="en-US" sz="1200" kern="1200" baseline="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Ho</a:t>
            </a:r>
            <a:r>
              <a:rPr lang="en-GB" sz="1200" kern="1200" dirty="0" smtClean="0">
                <a:solidFill>
                  <a:schemeClr val="tx1"/>
                </a:solidFill>
                <a:effectLst/>
                <a:latin typeface="+mn-lt"/>
                <a:ea typeface="+mn-ea"/>
                <a:cs typeface="+mn-cs"/>
              </a:rPr>
              <a:t>wever, you could make it work with whatever you have available or stick with body percussion</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Split into two teams</a:t>
            </a:r>
            <a:r>
              <a:rPr lang="en-GB" sz="1200" kern="1200" dirty="0" smtClean="0">
                <a:solidFill>
                  <a:schemeClr val="tx1"/>
                </a:solidFill>
                <a:effectLst/>
                <a:latin typeface="+mn-lt"/>
                <a:ea typeface="+mn-ea"/>
                <a:cs typeface="+mn-cs"/>
              </a:rPr>
              <a:t> and challenge each team to play one of these rhythms on their chosen instruments</a:t>
            </a:r>
          </a:p>
          <a:p>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Bring the groups back together</a:t>
            </a:r>
            <a:r>
              <a:rPr lang="en-US" sz="1200" kern="1200" dirty="0" smtClean="0">
                <a:solidFill>
                  <a:schemeClr val="tx1"/>
                </a:solidFill>
                <a:effectLst/>
                <a:latin typeface="+mn-lt"/>
                <a:ea typeface="+mn-ea"/>
                <a:cs typeface="+mn-cs"/>
              </a:rPr>
              <a:t> and listen to their pieces. Ask them to try performing at the same time.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Finally</a:t>
            </a:r>
            <a:r>
              <a:rPr lang="en-US" sz="1200" kern="1200" dirty="0" smtClean="0">
                <a:solidFill>
                  <a:schemeClr val="tx1"/>
                </a:solidFill>
                <a:effectLst/>
                <a:latin typeface="+mn-lt"/>
                <a:ea typeface="+mn-ea"/>
                <a:cs typeface="+mn-cs"/>
              </a:rPr>
              <a:t>, if you have time, listen and watch the opening of Mars on the website (just the first minute or so). Ask your children to identify what happens to the volume. Hopefully they will say it gets louder. Tell them that the technical term for music gradually getting louder is </a:t>
            </a:r>
            <a:r>
              <a:rPr lang="en-US" sz="1200" b="1" kern="1200" dirty="0" smtClean="0">
                <a:solidFill>
                  <a:schemeClr val="tx1"/>
                </a:solidFill>
                <a:effectLst/>
                <a:latin typeface="+mn-lt"/>
                <a:ea typeface="+mn-ea"/>
                <a:cs typeface="+mn-cs"/>
              </a:rPr>
              <a:t>crescendo</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challenge</a:t>
            </a:r>
            <a:r>
              <a:rPr lang="en-US" sz="1200" kern="1200" dirty="0" smtClean="0">
                <a:solidFill>
                  <a:schemeClr val="tx1"/>
                </a:solidFill>
                <a:effectLst/>
                <a:latin typeface="+mn-lt"/>
                <a:ea typeface="+mn-ea"/>
                <a:cs typeface="+mn-cs"/>
              </a:rPr>
              <a:t> them to play their patterns together one more time and add in a crescendo</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14</a:t>
            </a:fld>
            <a:endParaRPr lang="en-US"/>
          </a:p>
        </p:txBody>
      </p:sp>
    </p:spTree>
    <p:extLst>
      <p:ext uri="{BB962C8B-B14F-4D97-AF65-F5344CB8AC3E}">
        <p14:creationId xmlns:p14="http://schemas.microsoft.com/office/powerpoint/2010/main" val="3759247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smtClean="0">
                <a:solidFill>
                  <a:schemeClr val="tx1"/>
                </a:solidFill>
                <a:effectLst/>
                <a:latin typeface="+mn-lt"/>
                <a:ea typeface="+mn-ea"/>
                <a:cs typeface="+mn-cs"/>
              </a:rPr>
              <a:t>LESSON</a:t>
            </a:r>
            <a:r>
              <a:rPr lang="en-US" sz="1200" b="1" kern="1200" baseline="0" dirty="0" smtClean="0">
                <a:solidFill>
                  <a:schemeClr val="tx1"/>
                </a:solidFill>
                <a:effectLst/>
                <a:latin typeface="+mn-lt"/>
                <a:ea typeface="+mn-ea"/>
                <a:cs typeface="+mn-cs"/>
              </a:rPr>
              <a:t> 2:</a:t>
            </a:r>
          </a:p>
          <a:p>
            <a:pPr lvl="0" rtl="0"/>
            <a:r>
              <a:rPr lang="en-GB" sz="1200" b="1" kern="1200" dirty="0" smtClean="0">
                <a:solidFill>
                  <a:schemeClr val="tx1"/>
                </a:solidFill>
                <a:effectLst/>
                <a:latin typeface="+mn-lt"/>
                <a:ea typeface="+mn-ea"/>
                <a:cs typeface="+mn-cs"/>
              </a:rPr>
              <a:t>Warm-up.</a:t>
            </a:r>
            <a:r>
              <a:rPr lang="en-GB" sz="1200" kern="1200" dirty="0" smtClean="0">
                <a:solidFill>
                  <a:schemeClr val="tx1"/>
                </a:solidFill>
                <a:effectLst/>
                <a:latin typeface="+mn-lt"/>
                <a:ea typeface="+mn-ea"/>
                <a:cs typeface="+mn-cs"/>
              </a:rPr>
              <a:t> Ask your class to sit in a circle and lead a quick body percussion warm-up such as passing the clap around or clapping patterns for the class to copy back</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Teach</a:t>
            </a:r>
            <a:r>
              <a:rPr lang="en-US" sz="1200" kern="1200" dirty="0" smtClean="0">
                <a:solidFill>
                  <a:schemeClr val="tx1"/>
                </a:solidFill>
                <a:effectLst/>
                <a:latin typeface="+mn-lt"/>
                <a:ea typeface="+mn-ea"/>
                <a:cs typeface="+mn-cs"/>
              </a:rPr>
              <a:t> everyone the rhythm.</a:t>
            </a:r>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Begin by encouraging your class to say the words over and over, this will help with memory. Eventually take the words away and just clap</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Ask a volunteer to come forward and play the pattern on a percussion instrument of their choice (if they choose a xylophone, direct them towards the note G)</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Teach </a:t>
            </a:r>
            <a:r>
              <a:rPr lang="en-US" sz="1200" kern="1200" dirty="0" smtClean="0">
                <a:solidFill>
                  <a:schemeClr val="tx1"/>
                </a:solidFill>
                <a:effectLst/>
                <a:latin typeface="+mn-lt"/>
                <a:ea typeface="+mn-ea"/>
                <a:cs typeface="+mn-cs"/>
              </a:rPr>
              <a:t>the next pattern</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This is easier than it looks, simply count to 8, 2 and 10 over and over and then encourage everyone to clap on each 1</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GB" dirty="0" smtClean="0">
                <a:effectLst/>
              </a:rPr>
              <a:t> </a:t>
            </a:r>
            <a:r>
              <a:rPr lang="en-US"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p>
          <a:p>
            <a:pPr lvl="0"/>
            <a:r>
              <a:rPr lang="en-GB" dirty="0" smtClean="0">
                <a:effectLst/>
              </a:rPr>
              <a:t/>
            </a:r>
            <a:br>
              <a:rPr lang="en-GB" dirty="0" smtClean="0">
                <a:effectLst/>
              </a:rPr>
            </a:br>
            <a:r>
              <a:rPr lang="en-GB" sz="1200" b="1" kern="1200" dirty="0" smtClean="0">
                <a:solidFill>
                  <a:schemeClr val="tx1"/>
                </a:solidFill>
                <a:effectLst/>
                <a:latin typeface="+mn-lt"/>
                <a:ea typeface="+mn-ea"/>
                <a:cs typeface="+mn-cs"/>
              </a:rPr>
              <a:t>Split your circle into two quick groups, </a:t>
            </a:r>
            <a:r>
              <a:rPr lang="en-GB" sz="1200" kern="1200" dirty="0" smtClean="0">
                <a:solidFill>
                  <a:schemeClr val="tx1"/>
                </a:solidFill>
                <a:effectLst/>
                <a:latin typeface="+mn-lt"/>
                <a:ea typeface="+mn-ea"/>
                <a:cs typeface="+mn-cs"/>
              </a:rPr>
              <a:t>start each group on one of the above ideas and layer them up until both rhythms are going at once. Explain that the technical term for a repeating rhythmic pattern is an </a:t>
            </a:r>
            <a:r>
              <a:rPr lang="en-GB" sz="1200" b="1" kern="1200" dirty="0" smtClean="0">
                <a:solidFill>
                  <a:schemeClr val="tx1"/>
                </a:solidFill>
                <a:effectLst/>
                <a:latin typeface="+mn-lt"/>
                <a:ea typeface="+mn-ea"/>
                <a:cs typeface="+mn-cs"/>
              </a:rPr>
              <a:t>ostinato</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Demonstrate</a:t>
            </a:r>
            <a:r>
              <a:rPr lang="en-GB" sz="1200" kern="1200" dirty="0" smtClean="0">
                <a:solidFill>
                  <a:schemeClr val="tx1"/>
                </a:solidFill>
                <a:effectLst/>
                <a:latin typeface="+mn-lt"/>
                <a:ea typeface="+mn-ea"/>
                <a:cs typeface="+mn-cs"/>
              </a:rPr>
              <a:t> how these patterns could work on instruments: </a:t>
            </a:r>
          </a:p>
          <a:p>
            <a:r>
              <a:rPr lang="en-GB"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	‘get in a spaceship’ should be unpitched, or stick to one pitch – G</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	8, 2, 10 should leap upwards and then slip downwards.</a:t>
            </a:r>
            <a:r>
              <a:rPr lang="en-US" sz="1200" kern="1200" baseline="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Ho</a:t>
            </a:r>
            <a:r>
              <a:rPr lang="en-GB" sz="1200" kern="1200" dirty="0" smtClean="0">
                <a:solidFill>
                  <a:schemeClr val="tx1"/>
                </a:solidFill>
                <a:effectLst/>
                <a:latin typeface="+mn-lt"/>
                <a:ea typeface="+mn-ea"/>
                <a:cs typeface="+mn-cs"/>
              </a:rPr>
              <a:t>wever, you could make it work with whatever you have available or stick with body percussion</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Split into two teams</a:t>
            </a:r>
            <a:r>
              <a:rPr lang="en-GB" sz="1200" kern="1200" dirty="0" smtClean="0">
                <a:solidFill>
                  <a:schemeClr val="tx1"/>
                </a:solidFill>
                <a:effectLst/>
                <a:latin typeface="+mn-lt"/>
                <a:ea typeface="+mn-ea"/>
                <a:cs typeface="+mn-cs"/>
              </a:rPr>
              <a:t> and challenge each team to play one of these rhythms on their chosen instruments</a:t>
            </a:r>
          </a:p>
          <a:p>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Bring the groups back together</a:t>
            </a:r>
            <a:r>
              <a:rPr lang="en-US" sz="1200" kern="1200" dirty="0" smtClean="0">
                <a:solidFill>
                  <a:schemeClr val="tx1"/>
                </a:solidFill>
                <a:effectLst/>
                <a:latin typeface="+mn-lt"/>
                <a:ea typeface="+mn-ea"/>
                <a:cs typeface="+mn-cs"/>
              </a:rPr>
              <a:t> and listen to their pieces. Ask them to try performing at the same time.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Finally</a:t>
            </a:r>
            <a:r>
              <a:rPr lang="en-US" sz="1200" kern="1200" dirty="0" smtClean="0">
                <a:solidFill>
                  <a:schemeClr val="tx1"/>
                </a:solidFill>
                <a:effectLst/>
                <a:latin typeface="+mn-lt"/>
                <a:ea typeface="+mn-ea"/>
                <a:cs typeface="+mn-cs"/>
              </a:rPr>
              <a:t>, if you have time, listen and watch the opening of Mars on the website (just the first minute or so). Ask your children to identify what happens to the volume. Hopefully they will say it gets louder. Tell them that the technical term for music gradually getting louder is </a:t>
            </a:r>
            <a:r>
              <a:rPr lang="en-US" sz="1200" b="1" kern="1200" dirty="0" smtClean="0">
                <a:solidFill>
                  <a:schemeClr val="tx1"/>
                </a:solidFill>
                <a:effectLst/>
                <a:latin typeface="+mn-lt"/>
                <a:ea typeface="+mn-ea"/>
                <a:cs typeface="+mn-cs"/>
              </a:rPr>
              <a:t>crescendo</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challenge</a:t>
            </a:r>
            <a:r>
              <a:rPr lang="en-US" sz="1200" kern="1200" dirty="0" smtClean="0">
                <a:solidFill>
                  <a:schemeClr val="tx1"/>
                </a:solidFill>
                <a:effectLst/>
                <a:latin typeface="+mn-lt"/>
                <a:ea typeface="+mn-ea"/>
                <a:cs typeface="+mn-cs"/>
              </a:rPr>
              <a:t> them to play their patterns together one more time and add in a crescendo</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15</a:t>
            </a:fld>
            <a:endParaRPr lang="en-US"/>
          </a:p>
        </p:txBody>
      </p:sp>
    </p:spTree>
    <p:extLst>
      <p:ext uri="{BB962C8B-B14F-4D97-AF65-F5344CB8AC3E}">
        <p14:creationId xmlns:p14="http://schemas.microsoft.com/office/powerpoint/2010/main" val="3759247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a:r>
              <a:rPr lang="en-US" sz="1200" b="1" kern="1200" dirty="0" smtClean="0">
                <a:solidFill>
                  <a:schemeClr val="tx1"/>
                </a:solidFill>
                <a:effectLst/>
                <a:latin typeface="+mn-lt"/>
                <a:ea typeface="+mn-ea"/>
                <a:cs typeface="+mn-cs"/>
              </a:rPr>
              <a:t>LESSON</a:t>
            </a:r>
            <a:r>
              <a:rPr lang="en-US" sz="1200" b="1" kern="1200" baseline="0" dirty="0" smtClean="0">
                <a:solidFill>
                  <a:schemeClr val="tx1"/>
                </a:solidFill>
                <a:effectLst/>
                <a:latin typeface="+mn-lt"/>
                <a:ea typeface="+mn-ea"/>
                <a:cs typeface="+mn-cs"/>
              </a:rPr>
              <a:t> 2:</a:t>
            </a:r>
          </a:p>
          <a:p>
            <a:pPr lvl="0" rtl="0"/>
            <a:r>
              <a:rPr lang="en-GB" sz="1200" b="1" kern="1200" dirty="0" smtClean="0">
                <a:solidFill>
                  <a:schemeClr val="tx1"/>
                </a:solidFill>
                <a:effectLst/>
                <a:latin typeface="+mn-lt"/>
                <a:ea typeface="+mn-ea"/>
                <a:cs typeface="+mn-cs"/>
              </a:rPr>
              <a:t>Warm-up.</a:t>
            </a:r>
            <a:r>
              <a:rPr lang="en-GB" sz="1200" kern="1200" dirty="0" smtClean="0">
                <a:solidFill>
                  <a:schemeClr val="tx1"/>
                </a:solidFill>
                <a:effectLst/>
                <a:latin typeface="+mn-lt"/>
                <a:ea typeface="+mn-ea"/>
                <a:cs typeface="+mn-cs"/>
              </a:rPr>
              <a:t> Ask your class to sit in a circle and lead a quick body percussion warm-up such as passing the clap around or clapping patterns for the class to copy back</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US" sz="1200" b="1" kern="1200" dirty="0" smtClean="0">
                <a:solidFill>
                  <a:schemeClr val="tx1"/>
                </a:solidFill>
                <a:effectLst/>
                <a:latin typeface="+mn-lt"/>
                <a:ea typeface="+mn-ea"/>
                <a:cs typeface="+mn-cs"/>
              </a:rPr>
              <a:t>Teach</a:t>
            </a:r>
            <a:r>
              <a:rPr lang="en-US" sz="1200" kern="1200" dirty="0" smtClean="0">
                <a:solidFill>
                  <a:schemeClr val="tx1"/>
                </a:solidFill>
                <a:effectLst/>
                <a:latin typeface="+mn-lt"/>
                <a:ea typeface="+mn-ea"/>
                <a:cs typeface="+mn-cs"/>
              </a:rPr>
              <a:t> everyone the rhythm.</a:t>
            </a:r>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Begin by encouraging your class to say the words over and over, this will help with memory. Eventually take the words away and just clap</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Ask a volunteer to come forward and play the pattern on a percussion instrument of their choice (if they choose a xylophone, direct them towards the note G)</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Teach </a:t>
            </a:r>
            <a:r>
              <a:rPr lang="en-US" sz="1200" kern="1200" dirty="0" smtClean="0">
                <a:solidFill>
                  <a:schemeClr val="tx1"/>
                </a:solidFill>
                <a:effectLst/>
                <a:latin typeface="+mn-lt"/>
                <a:ea typeface="+mn-ea"/>
                <a:cs typeface="+mn-cs"/>
              </a:rPr>
              <a:t>the next pattern</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This is easier than it looks, simply count to 8, 2 and 10 over and over and then encourage everyone to clap on each 1</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r>
              <a:rPr lang="en-GB" dirty="0" smtClean="0">
                <a:effectLst/>
              </a:rPr>
              <a:t> </a:t>
            </a:r>
            <a:r>
              <a:rPr lang="en-US" sz="1200"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p>
          <a:p>
            <a:pPr lvl="0"/>
            <a:r>
              <a:rPr lang="en-GB" dirty="0" smtClean="0">
                <a:effectLst/>
              </a:rPr>
              <a:t/>
            </a:r>
            <a:br>
              <a:rPr lang="en-GB" dirty="0" smtClean="0">
                <a:effectLst/>
              </a:rPr>
            </a:br>
            <a:r>
              <a:rPr lang="en-GB" sz="1200" b="1" kern="1200" dirty="0" smtClean="0">
                <a:solidFill>
                  <a:schemeClr val="tx1"/>
                </a:solidFill>
                <a:effectLst/>
                <a:latin typeface="+mn-lt"/>
                <a:ea typeface="+mn-ea"/>
                <a:cs typeface="+mn-cs"/>
              </a:rPr>
              <a:t>Split your circle into two quick groups, </a:t>
            </a:r>
            <a:r>
              <a:rPr lang="en-GB" sz="1200" kern="1200" dirty="0" smtClean="0">
                <a:solidFill>
                  <a:schemeClr val="tx1"/>
                </a:solidFill>
                <a:effectLst/>
                <a:latin typeface="+mn-lt"/>
                <a:ea typeface="+mn-ea"/>
                <a:cs typeface="+mn-cs"/>
              </a:rPr>
              <a:t>start each group on one of the above ideas and layer them up until both rhythms are going at once. Explain that the technical term for a repeating rhythmic pattern is an </a:t>
            </a:r>
            <a:r>
              <a:rPr lang="en-GB" sz="1200" b="1" kern="1200" dirty="0" smtClean="0">
                <a:solidFill>
                  <a:schemeClr val="tx1"/>
                </a:solidFill>
                <a:effectLst/>
                <a:latin typeface="+mn-lt"/>
                <a:ea typeface="+mn-ea"/>
                <a:cs typeface="+mn-cs"/>
              </a:rPr>
              <a:t>ostinato</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Demonstrate</a:t>
            </a:r>
            <a:r>
              <a:rPr lang="en-GB" sz="1200" kern="1200" dirty="0" smtClean="0">
                <a:solidFill>
                  <a:schemeClr val="tx1"/>
                </a:solidFill>
                <a:effectLst/>
                <a:latin typeface="+mn-lt"/>
                <a:ea typeface="+mn-ea"/>
                <a:cs typeface="+mn-cs"/>
              </a:rPr>
              <a:t> how these patterns could work on instruments: </a:t>
            </a:r>
          </a:p>
          <a:p>
            <a:r>
              <a:rPr lang="en-GB"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	‘get in a spaceship’ should be unpitched, or stick to one pitch – G</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	8, 2, 10 should leap upwards and then slip downwards.</a:t>
            </a:r>
            <a:r>
              <a:rPr lang="en-US" sz="1200" kern="1200" baseline="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Ho</a:t>
            </a:r>
            <a:r>
              <a:rPr lang="en-GB" sz="1200" kern="1200" dirty="0" smtClean="0">
                <a:solidFill>
                  <a:schemeClr val="tx1"/>
                </a:solidFill>
                <a:effectLst/>
                <a:latin typeface="+mn-lt"/>
                <a:ea typeface="+mn-ea"/>
                <a:cs typeface="+mn-cs"/>
              </a:rPr>
              <a:t>wever, you could make it work with whatever you have available or stick with body percussion</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Split into two teams</a:t>
            </a:r>
            <a:r>
              <a:rPr lang="en-GB" sz="1200" kern="1200" dirty="0" smtClean="0">
                <a:solidFill>
                  <a:schemeClr val="tx1"/>
                </a:solidFill>
                <a:effectLst/>
                <a:latin typeface="+mn-lt"/>
                <a:ea typeface="+mn-ea"/>
                <a:cs typeface="+mn-cs"/>
              </a:rPr>
              <a:t> and challenge each team to play one of these rhythms on their chosen instruments</a:t>
            </a:r>
          </a:p>
          <a:p>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Bring the groups back together</a:t>
            </a:r>
            <a:r>
              <a:rPr lang="en-US" sz="1200" kern="1200" dirty="0" smtClean="0">
                <a:solidFill>
                  <a:schemeClr val="tx1"/>
                </a:solidFill>
                <a:effectLst/>
                <a:latin typeface="+mn-lt"/>
                <a:ea typeface="+mn-ea"/>
                <a:cs typeface="+mn-cs"/>
              </a:rPr>
              <a:t> and listen to their pieces. Ask them to try performing at the same time.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Finally</a:t>
            </a:r>
            <a:r>
              <a:rPr lang="en-US" sz="1200" kern="1200" dirty="0" smtClean="0">
                <a:solidFill>
                  <a:schemeClr val="tx1"/>
                </a:solidFill>
                <a:effectLst/>
                <a:latin typeface="+mn-lt"/>
                <a:ea typeface="+mn-ea"/>
                <a:cs typeface="+mn-cs"/>
              </a:rPr>
              <a:t>, if you have time, listen and watch the opening of Mars on the website (just the first minute or so). Ask your children to identify what happens to the volume. Hopefully they will say it gets louder. Tell them that the technical term for music gradually getting louder is </a:t>
            </a:r>
            <a:r>
              <a:rPr lang="en-US" sz="1200" b="1" kern="1200" dirty="0" smtClean="0">
                <a:solidFill>
                  <a:schemeClr val="tx1"/>
                </a:solidFill>
                <a:effectLst/>
                <a:latin typeface="+mn-lt"/>
                <a:ea typeface="+mn-ea"/>
                <a:cs typeface="+mn-cs"/>
              </a:rPr>
              <a:t>crescendo</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challenge</a:t>
            </a:r>
            <a:r>
              <a:rPr lang="en-US" sz="1200" kern="1200" dirty="0" smtClean="0">
                <a:solidFill>
                  <a:schemeClr val="tx1"/>
                </a:solidFill>
                <a:effectLst/>
                <a:latin typeface="+mn-lt"/>
                <a:ea typeface="+mn-ea"/>
                <a:cs typeface="+mn-cs"/>
              </a:rPr>
              <a:t> them to play their patterns together one more time and add in a crescendo</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16</a:t>
            </a:fld>
            <a:endParaRPr lang="en-US"/>
          </a:p>
        </p:txBody>
      </p:sp>
    </p:spTree>
    <p:extLst>
      <p:ext uri="{BB962C8B-B14F-4D97-AF65-F5344CB8AC3E}">
        <p14:creationId xmlns:p14="http://schemas.microsoft.com/office/powerpoint/2010/main" val="3759247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Lesson 3:</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Invent new ostinatos in a march style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Choose appropriate instruments and work in groups to structure these ideas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Listen with attention to detail and recall sounds with increasing aural memory</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Improvise and compose music for a range of purposes using the interrelated dimensions of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Play and perform in solo and ensemble contexts, using voices and playing musical instruments with increasing accuracy, fluency, control and 				expression</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17</a:t>
            </a:fld>
            <a:endParaRPr lang="en-US"/>
          </a:p>
        </p:txBody>
      </p:sp>
    </p:spTree>
    <p:extLst>
      <p:ext uri="{BB962C8B-B14F-4D97-AF65-F5344CB8AC3E}">
        <p14:creationId xmlns:p14="http://schemas.microsoft.com/office/powerpoint/2010/main" val="1747356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LESSON 3:</a:t>
            </a:r>
          </a:p>
          <a:p>
            <a:endParaRPr lang="en-US" sz="1200" b="1"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In the full version of Mars (lasting about 7 minutes and available widely) Holst creates a middle section which is  a march and sounds like an army approaching. You might want to play this section to the class, it begins about 2 minutes into the full version</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Warm up. </a:t>
            </a:r>
            <a:r>
              <a:rPr lang="en-GB" sz="1200" kern="1200" dirty="0" smtClean="0">
                <a:solidFill>
                  <a:schemeClr val="tx1"/>
                </a:solidFill>
                <a:effectLst/>
                <a:latin typeface="+mn-lt"/>
                <a:ea typeface="+mn-ea"/>
                <a:cs typeface="+mn-cs"/>
              </a:rPr>
              <a:t>Being again with your class sitting in a circle. Spend a couple of minutes clapping the two ostinatos from last lesson as a gentle reminder of what you did last time.</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Explain </a:t>
            </a:r>
            <a:r>
              <a:rPr lang="en-GB" sz="1200" kern="1200" dirty="0" smtClean="0">
                <a:solidFill>
                  <a:schemeClr val="tx1"/>
                </a:solidFill>
                <a:effectLst/>
                <a:latin typeface="+mn-lt"/>
                <a:ea typeface="+mn-ea"/>
                <a:cs typeface="+mn-cs"/>
              </a:rPr>
              <a:t>that Mars is written in the style of a march. March music often includes the sound of footsteps. Demonstrate a steady pulse by tapping your knees left, right, left, right in turn keeping the beat even and at a moderate pace. Encourage your children to join in and to stop when you make a big stop sign. These are your musical footsteps, technical term: pulse</a:t>
            </a: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You can have some fun with this: choose one child to be the leader who signals the start and the stop; try it at different speeds; try speeding up and slowing down together; encourage a small group to walk in time to the beat. These are all ways of practicing the task without it becoming boring</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dirty="0" smtClean="0">
                <a:effectLst/>
              </a:rPr>
              <a:t> </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Instruments. </a:t>
            </a:r>
            <a:r>
              <a:rPr lang="en-GB" sz="1200" kern="1200" dirty="0" smtClean="0">
                <a:solidFill>
                  <a:schemeClr val="tx1"/>
                </a:solidFill>
                <a:effectLst/>
                <a:latin typeface="+mn-lt"/>
                <a:ea typeface="+mn-ea"/>
                <a:cs typeface="+mn-cs"/>
              </a:rPr>
              <a:t>Select one child to choose an instrument for the footsteps and practise with that child playing the footsteps while everyone else claps or taps</a:t>
            </a:r>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Explain </a:t>
            </a:r>
            <a:r>
              <a:rPr lang="en-GB" sz="1200" kern="1200" dirty="0" smtClean="0">
                <a:solidFill>
                  <a:schemeClr val="tx1"/>
                </a:solidFill>
                <a:effectLst/>
                <a:latin typeface="+mn-lt"/>
                <a:ea typeface="+mn-ea"/>
                <a:cs typeface="+mn-cs"/>
              </a:rPr>
              <a:t>that Holst adds some new ostinatos (repeating rhythmic patterns) to make his march and demonstrate the following method - </a:t>
            </a:r>
          </a:p>
          <a:p>
            <a:pPr lvl="0"/>
            <a:r>
              <a:rPr lang="en-GB" sz="1200" kern="1200" dirty="0" smtClean="0">
                <a:solidFill>
                  <a:schemeClr val="tx1"/>
                </a:solidFill>
                <a:effectLst/>
                <a:latin typeface="+mn-lt"/>
                <a:ea typeface="+mn-ea"/>
                <a:cs typeface="+mn-cs"/>
              </a:rPr>
              <a:t>	Ask your class a simple question such as ‘what is Mars like?’</a:t>
            </a:r>
          </a:p>
          <a:p>
            <a:pPr lvl="0"/>
            <a:r>
              <a:rPr lang="en-GB" sz="1200" kern="1200" dirty="0" smtClean="0">
                <a:solidFill>
                  <a:schemeClr val="tx1"/>
                </a:solidFill>
                <a:effectLst/>
                <a:latin typeface="+mn-lt"/>
                <a:ea typeface="+mn-ea"/>
                <a:cs typeface="+mn-cs"/>
              </a:rPr>
              <a:t>	Ask your children to ‘think’ the answer over and over as you clap the pulse</a:t>
            </a:r>
          </a:p>
          <a:p>
            <a:pPr lvl="0"/>
            <a:r>
              <a:rPr lang="en-GB" sz="1200" kern="1200" dirty="0" smtClean="0">
                <a:solidFill>
                  <a:schemeClr val="tx1"/>
                </a:solidFill>
                <a:effectLst/>
                <a:latin typeface="+mn-lt"/>
                <a:ea typeface="+mn-ea"/>
                <a:cs typeface="+mn-cs"/>
              </a:rPr>
              <a:t>	Now, ask them to speak their answer over your pulse</a:t>
            </a:r>
          </a:p>
          <a:p>
            <a:pPr lvl="0"/>
            <a:r>
              <a:rPr lang="en-GB" sz="1200" kern="1200" dirty="0" smtClean="0">
                <a:solidFill>
                  <a:schemeClr val="tx1"/>
                </a:solidFill>
                <a:effectLst/>
                <a:latin typeface="+mn-lt"/>
                <a:ea typeface="+mn-ea"/>
                <a:cs typeface="+mn-cs"/>
              </a:rPr>
              <a:t>	And finally, ask them to clap the answer (clapping each syllable) round and around. By doing this they have created an</a:t>
            </a:r>
            <a:r>
              <a:rPr lang="en-GB" sz="1200" b="1" kern="1200" dirty="0" smtClean="0">
                <a:solidFill>
                  <a:schemeClr val="tx1"/>
                </a:solidFill>
                <a:effectLst/>
                <a:latin typeface="+mn-lt"/>
                <a:ea typeface="+mn-ea"/>
                <a:cs typeface="+mn-cs"/>
              </a:rPr>
              <a:t> ostinato</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Split</a:t>
            </a:r>
            <a:r>
              <a:rPr lang="en-GB" sz="1200" kern="1200" dirty="0" smtClean="0">
                <a:solidFill>
                  <a:schemeClr val="tx1"/>
                </a:solidFill>
                <a:effectLst/>
                <a:latin typeface="+mn-lt"/>
                <a:ea typeface="+mn-ea"/>
                <a:cs typeface="+mn-cs"/>
              </a:rPr>
              <a:t> the class into small working groups (two or four) and challenge them to create their own march using these elements</a:t>
            </a:r>
          </a:p>
          <a:p>
            <a:pPr lvl="0"/>
            <a:r>
              <a:rPr lang="en-GB" sz="1200" kern="1200" dirty="0" smtClean="0">
                <a:solidFill>
                  <a:schemeClr val="tx1"/>
                </a:solidFill>
                <a:effectLst/>
                <a:latin typeface="+mn-lt"/>
                <a:ea typeface="+mn-ea"/>
                <a:cs typeface="+mn-cs"/>
              </a:rPr>
              <a:t>	A pulse (footsteps)</a:t>
            </a:r>
          </a:p>
          <a:p>
            <a:pPr lvl="0"/>
            <a:r>
              <a:rPr lang="en-GB" sz="1200" kern="1200" dirty="0" smtClean="0">
                <a:solidFill>
                  <a:schemeClr val="tx1"/>
                </a:solidFill>
                <a:effectLst/>
                <a:latin typeface="+mn-lt"/>
                <a:ea typeface="+mn-ea"/>
                <a:cs typeface="+mn-cs"/>
              </a:rPr>
              <a:t>	A new ostinato</a:t>
            </a:r>
          </a:p>
          <a:p>
            <a:pPr lvl="0"/>
            <a:r>
              <a:rPr lang="en-GB" sz="1200" kern="1200" dirty="0" smtClean="0">
                <a:solidFill>
                  <a:schemeClr val="tx1"/>
                </a:solidFill>
                <a:effectLst/>
                <a:latin typeface="+mn-lt"/>
                <a:ea typeface="+mn-ea"/>
                <a:cs typeface="+mn-cs"/>
              </a:rPr>
              <a:t>	A crescendo (gradually getting louder)</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Finally</a:t>
            </a:r>
            <a:r>
              <a:rPr lang="en-GB" sz="1200" kern="1200" dirty="0" smtClean="0">
                <a:solidFill>
                  <a:schemeClr val="tx1"/>
                </a:solidFill>
                <a:effectLst/>
                <a:latin typeface="+mn-lt"/>
                <a:ea typeface="+mn-ea"/>
                <a:cs typeface="+mn-cs"/>
              </a:rPr>
              <a:t>, bring the class back together and listen to each group piece. Decide as a class how to combine them into one big march with a crescendo.</a:t>
            </a:r>
          </a:p>
          <a:p>
            <a:r>
              <a:rPr lang="en-GB" sz="1200" kern="1200" dirty="0" smtClean="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18</a:t>
            </a:fld>
            <a:endParaRPr lang="en-US"/>
          </a:p>
        </p:txBody>
      </p:sp>
    </p:spTree>
    <p:extLst>
      <p:ext uri="{BB962C8B-B14F-4D97-AF65-F5344CB8AC3E}">
        <p14:creationId xmlns:p14="http://schemas.microsoft.com/office/powerpoint/2010/main" val="3759247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LESSON 3:</a:t>
            </a:r>
          </a:p>
          <a:p>
            <a:endParaRPr lang="en-US" sz="1200" b="1"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In the full version of Mars (lasting about 7 minutes and available widely) Holst creates a middle section which is  a march and sounds like an army approaching. You might want to play this section to the class, it begins about 2 minutes into the full version</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Warm up. </a:t>
            </a:r>
            <a:r>
              <a:rPr lang="en-GB" sz="1200" kern="1200" dirty="0" smtClean="0">
                <a:solidFill>
                  <a:schemeClr val="tx1"/>
                </a:solidFill>
                <a:effectLst/>
                <a:latin typeface="+mn-lt"/>
                <a:ea typeface="+mn-ea"/>
                <a:cs typeface="+mn-cs"/>
              </a:rPr>
              <a:t>Being again with your class sitting in a circle. Spend a couple of minutes clapping the two ostinatos from last lesson as a gentle reminder of what you did last time.</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Explain </a:t>
            </a:r>
            <a:r>
              <a:rPr lang="en-GB" sz="1200" kern="1200" dirty="0" smtClean="0">
                <a:solidFill>
                  <a:schemeClr val="tx1"/>
                </a:solidFill>
                <a:effectLst/>
                <a:latin typeface="+mn-lt"/>
                <a:ea typeface="+mn-ea"/>
                <a:cs typeface="+mn-cs"/>
              </a:rPr>
              <a:t>that Mars is written in the style of a march. March music often includes the sound of footsteps. Demonstrate a steady pulse by tapping your knees left, right, left, right in turn keeping the beat even and at a moderate pace. Encourage your children to join in and to stop when you make a big stop sign. These are your musical footsteps, technical term: pulse</a:t>
            </a: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You can have some fun with this: choose one child to be the leader who signals the start and the stop; try it at different speeds; try speeding up and slowing down together; encourage a small group to walk in time to the beat. These are all ways of practicing the task without it becoming boring</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dirty="0" smtClean="0">
                <a:effectLst/>
              </a:rPr>
              <a:t> </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Instruments. </a:t>
            </a:r>
            <a:r>
              <a:rPr lang="en-GB" sz="1200" kern="1200" dirty="0" smtClean="0">
                <a:solidFill>
                  <a:schemeClr val="tx1"/>
                </a:solidFill>
                <a:effectLst/>
                <a:latin typeface="+mn-lt"/>
                <a:ea typeface="+mn-ea"/>
                <a:cs typeface="+mn-cs"/>
              </a:rPr>
              <a:t>Select one child to choose an instrument for the footsteps and practise with that child playing the footsteps while everyone else claps or taps</a:t>
            </a:r>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Explain </a:t>
            </a:r>
            <a:r>
              <a:rPr lang="en-GB" sz="1200" kern="1200" dirty="0" smtClean="0">
                <a:solidFill>
                  <a:schemeClr val="tx1"/>
                </a:solidFill>
                <a:effectLst/>
                <a:latin typeface="+mn-lt"/>
                <a:ea typeface="+mn-ea"/>
                <a:cs typeface="+mn-cs"/>
              </a:rPr>
              <a:t>that Holst adds some new ostinatos (repeating rhythmic patterns) to make his march and demonstrate the following method - </a:t>
            </a:r>
          </a:p>
          <a:p>
            <a:pPr lvl="0"/>
            <a:r>
              <a:rPr lang="en-GB" sz="1200" kern="1200" dirty="0" smtClean="0">
                <a:solidFill>
                  <a:schemeClr val="tx1"/>
                </a:solidFill>
                <a:effectLst/>
                <a:latin typeface="+mn-lt"/>
                <a:ea typeface="+mn-ea"/>
                <a:cs typeface="+mn-cs"/>
              </a:rPr>
              <a:t>	Ask your class a simple question such as ‘what is Mars like?’</a:t>
            </a:r>
          </a:p>
          <a:p>
            <a:pPr lvl="0"/>
            <a:r>
              <a:rPr lang="en-GB" sz="1200" kern="1200" dirty="0" smtClean="0">
                <a:solidFill>
                  <a:schemeClr val="tx1"/>
                </a:solidFill>
                <a:effectLst/>
                <a:latin typeface="+mn-lt"/>
                <a:ea typeface="+mn-ea"/>
                <a:cs typeface="+mn-cs"/>
              </a:rPr>
              <a:t>	Ask your children to ‘think’ the answer over and over as you clap the pulse</a:t>
            </a:r>
          </a:p>
          <a:p>
            <a:pPr lvl="0"/>
            <a:r>
              <a:rPr lang="en-GB" sz="1200" kern="1200" dirty="0" smtClean="0">
                <a:solidFill>
                  <a:schemeClr val="tx1"/>
                </a:solidFill>
                <a:effectLst/>
                <a:latin typeface="+mn-lt"/>
                <a:ea typeface="+mn-ea"/>
                <a:cs typeface="+mn-cs"/>
              </a:rPr>
              <a:t>	Now, ask them to speak their answer over your pulse</a:t>
            </a:r>
          </a:p>
          <a:p>
            <a:pPr lvl="0"/>
            <a:r>
              <a:rPr lang="en-GB" sz="1200" kern="1200" dirty="0" smtClean="0">
                <a:solidFill>
                  <a:schemeClr val="tx1"/>
                </a:solidFill>
                <a:effectLst/>
                <a:latin typeface="+mn-lt"/>
                <a:ea typeface="+mn-ea"/>
                <a:cs typeface="+mn-cs"/>
              </a:rPr>
              <a:t>	And finally, ask them to clap the answer (clapping each syllable) round and around. By doing this they have created an</a:t>
            </a:r>
            <a:r>
              <a:rPr lang="en-GB" sz="1200" b="1" kern="1200" dirty="0" smtClean="0">
                <a:solidFill>
                  <a:schemeClr val="tx1"/>
                </a:solidFill>
                <a:effectLst/>
                <a:latin typeface="+mn-lt"/>
                <a:ea typeface="+mn-ea"/>
                <a:cs typeface="+mn-cs"/>
              </a:rPr>
              <a:t> ostinato</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Split</a:t>
            </a:r>
            <a:r>
              <a:rPr lang="en-GB" sz="1200" kern="1200" dirty="0" smtClean="0">
                <a:solidFill>
                  <a:schemeClr val="tx1"/>
                </a:solidFill>
                <a:effectLst/>
                <a:latin typeface="+mn-lt"/>
                <a:ea typeface="+mn-ea"/>
                <a:cs typeface="+mn-cs"/>
              </a:rPr>
              <a:t> the class into small working groups (two or four) and challenge them to create their own march using these elements</a:t>
            </a:r>
          </a:p>
          <a:p>
            <a:pPr lvl="0"/>
            <a:r>
              <a:rPr lang="en-GB" sz="1200" kern="1200" dirty="0" smtClean="0">
                <a:solidFill>
                  <a:schemeClr val="tx1"/>
                </a:solidFill>
                <a:effectLst/>
                <a:latin typeface="+mn-lt"/>
                <a:ea typeface="+mn-ea"/>
                <a:cs typeface="+mn-cs"/>
              </a:rPr>
              <a:t>	A pulse (footsteps)</a:t>
            </a:r>
          </a:p>
          <a:p>
            <a:pPr lvl="0"/>
            <a:r>
              <a:rPr lang="en-GB" sz="1200" kern="1200" dirty="0" smtClean="0">
                <a:solidFill>
                  <a:schemeClr val="tx1"/>
                </a:solidFill>
                <a:effectLst/>
                <a:latin typeface="+mn-lt"/>
                <a:ea typeface="+mn-ea"/>
                <a:cs typeface="+mn-cs"/>
              </a:rPr>
              <a:t>	A new ostinato</a:t>
            </a:r>
          </a:p>
          <a:p>
            <a:pPr lvl="0"/>
            <a:r>
              <a:rPr lang="en-GB" sz="1200" kern="1200" dirty="0" smtClean="0">
                <a:solidFill>
                  <a:schemeClr val="tx1"/>
                </a:solidFill>
                <a:effectLst/>
                <a:latin typeface="+mn-lt"/>
                <a:ea typeface="+mn-ea"/>
                <a:cs typeface="+mn-cs"/>
              </a:rPr>
              <a:t>	A crescendo (gradually getting louder)</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Finally</a:t>
            </a:r>
            <a:r>
              <a:rPr lang="en-GB" sz="1200" kern="1200" dirty="0" smtClean="0">
                <a:solidFill>
                  <a:schemeClr val="tx1"/>
                </a:solidFill>
                <a:effectLst/>
                <a:latin typeface="+mn-lt"/>
                <a:ea typeface="+mn-ea"/>
                <a:cs typeface="+mn-cs"/>
              </a:rPr>
              <a:t>, bring the class back together and listen to each group piece. Decide as a class how to combine them into one big march with a crescendo.</a:t>
            </a:r>
          </a:p>
          <a:p>
            <a:r>
              <a:rPr lang="en-GB" sz="1200" kern="1200" dirty="0" smtClean="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19</a:t>
            </a:fld>
            <a:endParaRPr lang="en-US"/>
          </a:p>
        </p:txBody>
      </p:sp>
    </p:spTree>
    <p:extLst>
      <p:ext uri="{BB962C8B-B14F-4D97-AF65-F5344CB8AC3E}">
        <p14:creationId xmlns:p14="http://schemas.microsoft.com/office/powerpoint/2010/main" val="3759247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LESSON 3:</a:t>
            </a:r>
          </a:p>
          <a:p>
            <a:endParaRPr lang="en-US" sz="1200" b="1"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In the full version of Mars (lasting about 7 minutes and available widely) Holst creates a middle section which is  a march and sounds like an army approaching. You might want to play this section to the class, it begins about 2 minutes into the full version</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Warm up. </a:t>
            </a:r>
            <a:r>
              <a:rPr lang="en-GB" sz="1200" kern="1200" dirty="0" smtClean="0">
                <a:solidFill>
                  <a:schemeClr val="tx1"/>
                </a:solidFill>
                <a:effectLst/>
                <a:latin typeface="+mn-lt"/>
                <a:ea typeface="+mn-ea"/>
                <a:cs typeface="+mn-cs"/>
              </a:rPr>
              <a:t>Being again with your class sitting in a circle. Spend a couple of minutes clapping the two ostinatos from last lesson as a gentle reminder of what you did last time.</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Explain </a:t>
            </a:r>
            <a:r>
              <a:rPr lang="en-GB" sz="1200" kern="1200" dirty="0" smtClean="0">
                <a:solidFill>
                  <a:schemeClr val="tx1"/>
                </a:solidFill>
                <a:effectLst/>
                <a:latin typeface="+mn-lt"/>
                <a:ea typeface="+mn-ea"/>
                <a:cs typeface="+mn-cs"/>
              </a:rPr>
              <a:t>that Mars is written in the style of a march. March music often includes the sound of footsteps. Demonstrate a steady pulse by tapping your knees left, right, left, right in turn keeping the beat even and at a moderate pace. Encourage your children to join in and to stop when you make a big stop sign. These are your musical footsteps, technical term: pulse</a:t>
            </a: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You can have some fun with this: choose one child to be the leader who signals the start and the stop; try it at different speeds; try speeding up and slowing down together; encourage a small group to walk in time to the beat. These are all ways of practicing the task without it becoming boring</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dirty="0" smtClean="0">
                <a:effectLst/>
              </a:rPr>
              <a:t> </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Instruments. </a:t>
            </a:r>
            <a:r>
              <a:rPr lang="en-GB" sz="1200" kern="1200" dirty="0" smtClean="0">
                <a:solidFill>
                  <a:schemeClr val="tx1"/>
                </a:solidFill>
                <a:effectLst/>
                <a:latin typeface="+mn-lt"/>
                <a:ea typeface="+mn-ea"/>
                <a:cs typeface="+mn-cs"/>
              </a:rPr>
              <a:t>Select one child to choose an instrument for the footsteps and practise with that child playing the footsteps while everyone else claps or taps</a:t>
            </a:r>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Explain </a:t>
            </a:r>
            <a:r>
              <a:rPr lang="en-GB" sz="1200" kern="1200" dirty="0" smtClean="0">
                <a:solidFill>
                  <a:schemeClr val="tx1"/>
                </a:solidFill>
                <a:effectLst/>
                <a:latin typeface="+mn-lt"/>
                <a:ea typeface="+mn-ea"/>
                <a:cs typeface="+mn-cs"/>
              </a:rPr>
              <a:t>that Holst adds some new ostinatos (repeating rhythmic patterns) to make his march and demonstrate the following method - </a:t>
            </a:r>
          </a:p>
          <a:p>
            <a:pPr lvl="0"/>
            <a:r>
              <a:rPr lang="en-GB" sz="1200" kern="1200" dirty="0" smtClean="0">
                <a:solidFill>
                  <a:schemeClr val="tx1"/>
                </a:solidFill>
                <a:effectLst/>
                <a:latin typeface="+mn-lt"/>
                <a:ea typeface="+mn-ea"/>
                <a:cs typeface="+mn-cs"/>
              </a:rPr>
              <a:t>	Ask your class a simple question such as ‘what is Mars like?’</a:t>
            </a:r>
          </a:p>
          <a:p>
            <a:pPr lvl="0"/>
            <a:r>
              <a:rPr lang="en-GB" sz="1200" kern="1200" dirty="0" smtClean="0">
                <a:solidFill>
                  <a:schemeClr val="tx1"/>
                </a:solidFill>
                <a:effectLst/>
                <a:latin typeface="+mn-lt"/>
                <a:ea typeface="+mn-ea"/>
                <a:cs typeface="+mn-cs"/>
              </a:rPr>
              <a:t>	Ask your children to ‘think’ the answer over and over as you clap the pulse</a:t>
            </a:r>
          </a:p>
          <a:p>
            <a:pPr lvl="0"/>
            <a:r>
              <a:rPr lang="en-GB" sz="1200" kern="1200" dirty="0" smtClean="0">
                <a:solidFill>
                  <a:schemeClr val="tx1"/>
                </a:solidFill>
                <a:effectLst/>
                <a:latin typeface="+mn-lt"/>
                <a:ea typeface="+mn-ea"/>
                <a:cs typeface="+mn-cs"/>
              </a:rPr>
              <a:t>	Now, ask them to speak their answer over your pulse</a:t>
            </a:r>
          </a:p>
          <a:p>
            <a:pPr lvl="0"/>
            <a:r>
              <a:rPr lang="en-GB" sz="1200" kern="1200" dirty="0" smtClean="0">
                <a:solidFill>
                  <a:schemeClr val="tx1"/>
                </a:solidFill>
                <a:effectLst/>
                <a:latin typeface="+mn-lt"/>
                <a:ea typeface="+mn-ea"/>
                <a:cs typeface="+mn-cs"/>
              </a:rPr>
              <a:t>	And finally, ask them to clap the answer (clapping each syllable) round and around. By doing this they have created an</a:t>
            </a:r>
            <a:r>
              <a:rPr lang="en-GB" sz="1200" b="1" kern="1200" dirty="0" smtClean="0">
                <a:solidFill>
                  <a:schemeClr val="tx1"/>
                </a:solidFill>
                <a:effectLst/>
                <a:latin typeface="+mn-lt"/>
                <a:ea typeface="+mn-ea"/>
                <a:cs typeface="+mn-cs"/>
              </a:rPr>
              <a:t> ostinato</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Split</a:t>
            </a:r>
            <a:r>
              <a:rPr lang="en-GB" sz="1200" kern="1200" dirty="0" smtClean="0">
                <a:solidFill>
                  <a:schemeClr val="tx1"/>
                </a:solidFill>
                <a:effectLst/>
                <a:latin typeface="+mn-lt"/>
                <a:ea typeface="+mn-ea"/>
                <a:cs typeface="+mn-cs"/>
              </a:rPr>
              <a:t> the class into small working groups (two or four) and challenge them to create their own march using these elements</a:t>
            </a:r>
          </a:p>
          <a:p>
            <a:pPr lvl="0"/>
            <a:r>
              <a:rPr lang="en-GB" sz="1200" kern="1200" dirty="0" smtClean="0">
                <a:solidFill>
                  <a:schemeClr val="tx1"/>
                </a:solidFill>
                <a:effectLst/>
                <a:latin typeface="+mn-lt"/>
                <a:ea typeface="+mn-ea"/>
                <a:cs typeface="+mn-cs"/>
              </a:rPr>
              <a:t>	A pulse (footsteps)</a:t>
            </a:r>
          </a:p>
          <a:p>
            <a:pPr lvl="0"/>
            <a:r>
              <a:rPr lang="en-GB" sz="1200" kern="1200" dirty="0" smtClean="0">
                <a:solidFill>
                  <a:schemeClr val="tx1"/>
                </a:solidFill>
                <a:effectLst/>
                <a:latin typeface="+mn-lt"/>
                <a:ea typeface="+mn-ea"/>
                <a:cs typeface="+mn-cs"/>
              </a:rPr>
              <a:t>	A new ostinato</a:t>
            </a:r>
          </a:p>
          <a:p>
            <a:pPr lvl="0"/>
            <a:r>
              <a:rPr lang="en-GB" sz="1200" kern="1200" dirty="0" smtClean="0">
                <a:solidFill>
                  <a:schemeClr val="tx1"/>
                </a:solidFill>
                <a:effectLst/>
                <a:latin typeface="+mn-lt"/>
                <a:ea typeface="+mn-ea"/>
                <a:cs typeface="+mn-cs"/>
              </a:rPr>
              <a:t>	A crescendo (gradually getting louder)</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Finally</a:t>
            </a:r>
            <a:r>
              <a:rPr lang="en-GB" sz="1200" kern="1200" dirty="0" smtClean="0">
                <a:solidFill>
                  <a:schemeClr val="tx1"/>
                </a:solidFill>
                <a:effectLst/>
                <a:latin typeface="+mn-lt"/>
                <a:ea typeface="+mn-ea"/>
                <a:cs typeface="+mn-cs"/>
              </a:rPr>
              <a:t>, bring the class back together and listen to each group piece. Decide as a class how to combine them into one big march with a crescendo.</a:t>
            </a: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20</a:t>
            </a:fld>
            <a:endParaRPr lang="en-US"/>
          </a:p>
        </p:txBody>
      </p:sp>
    </p:spTree>
    <p:extLst>
      <p:ext uri="{BB962C8B-B14F-4D97-AF65-F5344CB8AC3E}">
        <p14:creationId xmlns:p14="http://schemas.microsoft.com/office/powerpoint/2010/main" val="1913804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LESSON 3:</a:t>
            </a:r>
          </a:p>
          <a:p>
            <a:endParaRPr lang="en-US" sz="1200" b="1"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In the full version of Mars (lasting about 7 minutes and available widely) Holst creates a middle section which is  a march and sounds like an army approaching. You might want to play this section to the class, it begins about 2 minutes into the full version</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Warm up. </a:t>
            </a:r>
            <a:r>
              <a:rPr lang="en-GB" sz="1200" kern="1200" dirty="0" smtClean="0">
                <a:solidFill>
                  <a:schemeClr val="tx1"/>
                </a:solidFill>
                <a:effectLst/>
                <a:latin typeface="+mn-lt"/>
                <a:ea typeface="+mn-ea"/>
                <a:cs typeface="+mn-cs"/>
              </a:rPr>
              <a:t>Being again with your class sitting in a circle. Spend a couple of minutes clapping the two ostinatos from last lesson as a gentle reminder of what you did last time.</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Explain </a:t>
            </a:r>
            <a:r>
              <a:rPr lang="en-GB" sz="1200" kern="1200" dirty="0" smtClean="0">
                <a:solidFill>
                  <a:schemeClr val="tx1"/>
                </a:solidFill>
                <a:effectLst/>
                <a:latin typeface="+mn-lt"/>
                <a:ea typeface="+mn-ea"/>
                <a:cs typeface="+mn-cs"/>
              </a:rPr>
              <a:t>that Mars is written in the style of a march. March music often includes the sound of footsteps. Demonstrate a steady pulse by tapping your knees left, right, left, right in turn keeping the beat even and at a moderate pace. Encourage your children to join in and to stop when you make a big stop sign. These are your musical footsteps, technical term: pulse</a:t>
            </a: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You can have some fun with this: choose one child to be the leader who signals the start and the stop; try it at different speeds; try speeding up and slowing down together; encourage a small group to walk in time to the beat. These are all ways of practicing the task without it becoming boring</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dirty="0" smtClean="0">
                <a:effectLst/>
              </a:rPr>
              <a:t> </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Instruments. </a:t>
            </a:r>
            <a:r>
              <a:rPr lang="en-GB" sz="1200" kern="1200" dirty="0" smtClean="0">
                <a:solidFill>
                  <a:schemeClr val="tx1"/>
                </a:solidFill>
                <a:effectLst/>
                <a:latin typeface="+mn-lt"/>
                <a:ea typeface="+mn-ea"/>
                <a:cs typeface="+mn-cs"/>
              </a:rPr>
              <a:t>Select one child to choose an instrument for the footsteps and practise with that child playing the footsteps while everyone else claps or taps</a:t>
            </a:r>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Explain </a:t>
            </a:r>
            <a:r>
              <a:rPr lang="en-GB" sz="1200" kern="1200" dirty="0" smtClean="0">
                <a:solidFill>
                  <a:schemeClr val="tx1"/>
                </a:solidFill>
                <a:effectLst/>
                <a:latin typeface="+mn-lt"/>
                <a:ea typeface="+mn-ea"/>
                <a:cs typeface="+mn-cs"/>
              </a:rPr>
              <a:t>that Holst adds some new ostinatos (repeating rhythmic patterns) to make his march and demonstrate the following method - </a:t>
            </a:r>
          </a:p>
          <a:p>
            <a:pPr lvl="0"/>
            <a:r>
              <a:rPr lang="en-GB" sz="1200" kern="1200" dirty="0" smtClean="0">
                <a:solidFill>
                  <a:schemeClr val="tx1"/>
                </a:solidFill>
                <a:effectLst/>
                <a:latin typeface="+mn-lt"/>
                <a:ea typeface="+mn-ea"/>
                <a:cs typeface="+mn-cs"/>
              </a:rPr>
              <a:t>	Ask your class a simple question such as ‘what is Mars like?’</a:t>
            </a:r>
          </a:p>
          <a:p>
            <a:pPr lvl="0"/>
            <a:r>
              <a:rPr lang="en-GB" sz="1200" kern="1200" dirty="0" smtClean="0">
                <a:solidFill>
                  <a:schemeClr val="tx1"/>
                </a:solidFill>
                <a:effectLst/>
                <a:latin typeface="+mn-lt"/>
                <a:ea typeface="+mn-ea"/>
                <a:cs typeface="+mn-cs"/>
              </a:rPr>
              <a:t>	Ask your children to ‘think’ the answer over and over as you clap the pulse</a:t>
            </a:r>
          </a:p>
          <a:p>
            <a:pPr lvl="0"/>
            <a:r>
              <a:rPr lang="en-GB" sz="1200" kern="1200" dirty="0" smtClean="0">
                <a:solidFill>
                  <a:schemeClr val="tx1"/>
                </a:solidFill>
                <a:effectLst/>
                <a:latin typeface="+mn-lt"/>
                <a:ea typeface="+mn-ea"/>
                <a:cs typeface="+mn-cs"/>
              </a:rPr>
              <a:t>	Now, ask them to speak their answer over your pulse</a:t>
            </a:r>
          </a:p>
          <a:p>
            <a:pPr lvl="0"/>
            <a:r>
              <a:rPr lang="en-GB" sz="1200" kern="1200" dirty="0" smtClean="0">
                <a:solidFill>
                  <a:schemeClr val="tx1"/>
                </a:solidFill>
                <a:effectLst/>
                <a:latin typeface="+mn-lt"/>
                <a:ea typeface="+mn-ea"/>
                <a:cs typeface="+mn-cs"/>
              </a:rPr>
              <a:t>	And finally, ask them to clap the answer (clapping each syllable) round and around. By doing this they have created an</a:t>
            </a:r>
            <a:r>
              <a:rPr lang="en-GB" sz="1200" b="1" kern="1200" dirty="0" smtClean="0">
                <a:solidFill>
                  <a:schemeClr val="tx1"/>
                </a:solidFill>
                <a:effectLst/>
                <a:latin typeface="+mn-lt"/>
                <a:ea typeface="+mn-ea"/>
                <a:cs typeface="+mn-cs"/>
              </a:rPr>
              <a:t> ostinato</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Split</a:t>
            </a:r>
            <a:r>
              <a:rPr lang="en-GB" sz="1200" kern="1200" dirty="0" smtClean="0">
                <a:solidFill>
                  <a:schemeClr val="tx1"/>
                </a:solidFill>
                <a:effectLst/>
                <a:latin typeface="+mn-lt"/>
                <a:ea typeface="+mn-ea"/>
                <a:cs typeface="+mn-cs"/>
              </a:rPr>
              <a:t> the class into small working groups (two or four) and challenge them to create their own march using these elements</a:t>
            </a:r>
          </a:p>
          <a:p>
            <a:pPr lvl="0"/>
            <a:r>
              <a:rPr lang="en-GB" sz="1200" kern="1200" dirty="0" smtClean="0">
                <a:solidFill>
                  <a:schemeClr val="tx1"/>
                </a:solidFill>
                <a:effectLst/>
                <a:latin typeface="+mn-lt"/>
                <a:ea typeface="+mn-ea"/>
                <a:cs typeface="+mn-cs"/>
              </a:rPr>
              <a:t>	A pulse (footsteps)</a:t>
            </a:r>
          </a:p>
          <a:p>
            <a:pPr lvl="0"/>
            <a:r>
              <a:rPr lang="en-GB" sz="1200" kern="1200" dirty="0" smtClean="0">
                <a:solidFill>
                  <a:schemeClr val="tx1"/>
                </a:solidFill>
                <a:effectLst/>
                <a:latin typeface="+mn-lt"/>
                <a:ea typeface="+mn-ea"/>
                <a:cs typeface="+mn-cs"/>
              </a:rPr>
              <a:t>	A new ostinato</a:t>
            </a:r>
          </a:p>
          <a:p>
            <a:pPr lvl="0"/>
            <a:r>
              <a:rPr lang="en-GB" sz="1200" kern="1200" dirty="0" smtClean="0">
                <a:solidFill>
                  <a:schemeClr val="tx1"/>
                </a:solidFill>
                <a:effectLst/>
                <a:latin typeface="+mn-lt"/>
                <a:ea typeface="+mn-ea"/>
                <a:cs typeface="+mn-cs"/>
              </a:rPr>
              <a:t>	A crescendo (gradually getting louder)</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Finally</a:t>
            </a:r>
            <a:r>
              <a:rPr lang="en-GB" sz="1200" kern="1200" dirty="0" smtClean="0">
                <a:solidFill>
                  <a:schemeClr val="tx1"/>
                </a:solidFill>
                <a:effectLst/>
                <a:latin typeface="+mn-lt"/>
                <a:ea typeface="+mn-ea"/>
                <a:cs typeface="+mn-cs"/>
              </a:rPr>
              <a:t>, bring the class back together and listen to each group piece. Decide as a class how to combine them into one big march with a crescendo.</a:t>
            </a: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21</a:t>
            </a:fld>
            <a:endParaRPr lang="en-US"/>
          </a:p>
        </p:txBody>
      </p:sp>
    </p:spTree>
    <p:extLst>
      <p:ext uri="{BB962C8B-B14F-4D97-AF65-F5344CB8AC3E}">
        <p14:creationId xmlns:p14="http://schemas.microsoft.com/office/powerpoint/2010/main" val="1913804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smtClean="0">
                <a:solidFill>
                  <a:schemeClr val="tx1"/>
                </a:solidFill>
                <a:effectLst/>
                <a:latin typeface="+mn-lt"/>
                <a:ea typeface="+mn-ea"/>
                <a:cs typeface="+mn-cs"/>
              </a:rPr>
              <a:t>Resources required</a:t>
            </a:r>
          </a:p>
          <a:p>
            <a:endParaRPr lang="en-GB" sz="1200" i="0" kern="1200" dirty="0" smtClean="0">
              <a:solidFill>
                <a:schemeClr val="tx1"/>
              </a:solidFill>
              <a:effectLst/>
              <a:latin typeface="+mn-lt"/>
              <a:ea typeface="+mn-ea"/>
              <a:cs typeface="+mn-cs"/>
            </a:endParaRPr>
          </a:p>
          <a:p>
            <a:pPr lvl="0" rtl="0"/>
            <a:r>
              <a:rPr lang="en-GB" sz="1200" kern="1200" dirty="0" smtClean="0">
                <a:solidFill>
                  <a:schemeClr val="tx1"/>
                </a:solidFill>
                <a:effectLst/>
                <a:latin typeface="+mn-lt"/>
                <a:ea typeface="+mn-ea"/>
                <a:cs typeface="+mn-cs"/>
              </a:rPr>
              <a:t>Paper and pens</a:t>
            </a:r>
          </a:p>
          <a:p>
            <a:pPr lvl="0" rtl="0"/>
            <a:r>
              <a:rPr lang="en-GB" sz="1200" kern="1200" dirty="0" smtClean="0">
                <a:solidFill>
                  <a:schemeClr val="tx1"/>
                </a:solidFill>
                <a:effectLst/>
                <a:latin typeface="+mn-lt"/>
                <a:ea typeface="+mn-ea"/>
                <a:cs typeface="+mn-cs"/>
              </a:rPr>
              <a:t>Classroom percussion instruments and any other instruments that your children might be learning</a:t>
            </a:r>
          </a:p>
          <a:p>
            <a:endParaRPr lang="en-GB" sz="1200" i="0" kern="1200" dirty="0" smtClean="0">
              <a:solidFill>
                <a:schemeClr val="tx1"/>
              </a:solidFill>
              <a:effectLst/>
              <a:latin typeface="+mn-lt"/>
              <a:ea typeface="+mn-ea"/>
              <a:cs typeface="+mn-cs"/>
            </a:endParaRPr>
          </a:p>
          <a:p>
            <a:endParaRPr lang="en-GB" dirty="0" smtClean="0"/>
          </a:p>
          <a:p>
            <a:r>
              <a:rPr lang="en-GB" sz="1200" i="1" kern="1200" dirty="0" smtClean="0">
                <a:solidFill>
                  <a:schemeClr val="tx1"/>
                </a:solidFill>
                <a:effectLst/>
                <a:latin typeface="+mn-lt"/>
                <a:ea typeface="+mn-ea"/>
                <a:cs typeface="+mn-cs"/>
              </a:rPr>
              <a:t>This scheme of work is plotted out over six lessons. Feel free to adapt it to suit your children and the resources you have available.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 six lessons at a glance</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Lesson 1:</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Listen and describe a piece of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Watch the orchestral performance and discuss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Use the music as stimulus for artwork</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Listen with attention to detail and recall sounds with increasing aural memory</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Appreciate and understand a wide range of high-quality live and recorded music drawn from different traditions and from great composers 				and musicians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Develop an understanding of the history of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Lesson 2:</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Learn two asymmetrical ostinatos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Orchestrate them and use them to create a crescendo</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Listen with attention to detail and recall sounds with increasing aural memory</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Play and perform in solo and ensemble contexts, using voices and playing musical instruments with increasing accuracy, fluency, control and 				expression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Lesson 3:</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Invent new ostinatos in a march style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Choose appropriate instruments and work in groups to structure these ideas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Listen with attention to detail and recall sounds with increasing aural memory</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Improvise and compose music for a range of purposes using the interrelated dimensions of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Play and perform in solo and ensemble contexts, using voices and playing musical instruments with increasing accuracy, fluency, control and 				expression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Lesson 4:</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Structure two pieces of music into one larger piece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Improvise and compose music for a range of purposes using the interrelated dimensions of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Play and perform in solo and ensemble contexts, using voices and playing musical instruments with increasing accuracy, fluency, control and 				expression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Lesson 5:</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Follow a diagram (or listen and invent a diagram) to create Holst’s coda</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Structure all ideas so far into one big piece and perform it to an audience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Use technical terminology where appropriate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Improvise and compose music for a range of purposes using the interrelated dimensions of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Play and perform in solo and ensemble contexts, using voices and playing musical instruments with increasing accuracy, fluency, control and 				expression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Lesson 6:</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Create musical motifs to describe a new planet</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Structure these ideas into a piece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Play and perform in solo and ensemble contexts, using their voices and playing musical instruments with increasing accuracy, fluency, control 				and expression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Improvise and compose music for a range of purposes using the interrelated dimensions of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2</a:t>
            </a:fld>
            <a:endParaRPr lang="en-US"/>
          </a:p>
        </p:txBody>
      </p:sp>
    </p:spTree>
    <p:extLst>
      <p:ext uri="{BB962C8B-B14F-4D97-AF65-F5344CB8AC3E}">
        <p14:creationId xmlns:p14="http://schemas.microsoft.com/office/powerpoint/2010/main" val="817864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Lesson 4:</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Structure two pieces of music into one larger piece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Improvise and compose music for a range of purposes using the interrelated dimensions of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Play and perform in solo and ensemble contexts, using voices and playing musical instruments with increasing accuracy, fluency, control and 				expression</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22</a:t>
            </a:fld>
            <a:endParaRPr lang="en-US"/>
          </a:p>
        </p:txBody>
      </p:sp>
    </p:spTree>
    <p:extLst>
      <p:ext uri="{BB962C8B-B14F-4D97-AF65-F5344CB8AC3E}">
        <p14:creationId xmlns:p14="http://schemas.microsoft.com/office/powerpoint/2010/main" val="1747356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4:</a:t>
            </a:r>
            <a:endParaRPr lang="en-GB" sz="1200" kern="1200" dirty="0" smtClean="0">
              <a:solidFill>
                <a:schemeClr val="tx1"/>
              </a:solidFill>
              <a:effectLst/>
              <a:latin typeface="+mn-lt"/>
              <a:ea typeface="+mn-ea"/>
              <a:cs typeface="+mn-cs"/>
            </a:endParaRPr>
          </a:p>
          <a:p>
            <a:pPr lvl="0" rtl="0"/>
            <a:r>
              <a:rPr lang="en-GB" sz="1200" b="1" kern="1200" dirty="0" smtClean="0">
                <a:solidFill>
                  <a:schemeClr val="tx1"/>
                </a:solidFill>
                <a:effectLst/>
                <a:latin typeface="+mn-lt"/>
                <a:ea typeface="+mn-ea"/>
                <a:cs typeface="+mn-cs"/>
              </a:rPr>
              <a:t>Warm up.</a:t>
            </a:r>
            <a:r>
              <a:rPr lang="en-GB" sz="1200" kern="1200" dirty="0" smtClean="0">
                <a:solidFill>
                  <a:schemeClr val="tx1"/>
                </a:solidFill>
                <a:effectLst/>
                <a:latin typeface="+mn-lt"/>
                <a:ea typeface="+mn-ea"/>
                <a:cs typeface="+mn-cs"/>
              </a:rPr>
              <a:t> Begin in a circle again and recap all of the rhythms you have worked with so far as body percussion. Here's a quick list of what you might have - </a:t>
            </a:r>
          </a:p>
          <a:p>
            <a:pPr lvl="0"/>
            <a:r>
              <a:rPr lang="en-GB" sz="1200" kern="1200" dirty="0" smtClean="0">
                <a:solidFill>
                  <a:schemeClr val="tx1"/>
                </a:solidFill>
                <a:effectLst/>
                <a:latin typeface="+mn-lt"/>
                <a:ea typeface="+mn-ea"/>
                <a:cs typeface="+mn-cs"/>
              </a:rPr>
              <a:t>	‘Get in a spaceship go to mars’</a:t>
            </a:r>
          </a:p>
          <a:p>
            <a:pPr lvl="0"/>
            <a:r>
              <a:rPr lang="en-GB" sz="1200" kern="1200" dirty="0" smtClean="0">
                <a:solidFill>
                  <a:schemeClr val="tx1"/>
                </a:solidFill>
                <a:effectLst/>
                <a:latin typeface="+mn-lt"/>
                <a:ea typeface="+mn-ea"/>
                <a:cs typeface="+mn-cs"/>
              </a:rPr>
              <a:t>	‘8, 2, 10’</a:t>
            </a:r>
          </a:p>
          <a:p>
            <a:pPr lvl="0"/>
            <a:r>
              <a:rPr lang="en-GB" sz="1200" kern="1200" dirty="0" smtClean="0">
                <a:solidFill>
                  <a:schemeClr val="tx1"/>
                </a:solidFill>
                <a:effectLst/>
                <a:latin typeface="+mn-lt"/>
                <a:ea typeface="+mn-ea"/>
                <a:cs typeface="+mn-cs"/>
              </a:rPr>
              <a:t>	Pulse (These rhythms are in 5)</a:t>
            </a:r>
          </a:p>
          <a:p>
            <a:pPr lvl="0"/>
            <a:r>
              <a:rPr lang="en-GB" sz="1200" kern="1200" dirty="0" smtClean="0">
                <a:solidFill>
                  <a:schemeClr val="tx1"/>
                </a:solidFill>
                <a:effectLst/>
                <a:latin typeface="+mn-lt"/>
                <a:ea typeface="+mn-ea"/>
                <a:cs typeface="+mn-cs"/>
              </a:rPr>
              <a:t>	‘Footstep’ pulse</a:t>
            </a:r>
          </a:p>
          <a:p>
            <a:pPr lvl="0"/>
            <a:r>
              <a:rPr lang="en-GB" sz="1200" kern="1200" dirty="0" smtClean="0">
                <a:solidFill>
                  <a:schemeClr val="tx1"/>
                </a:solidFill>
                <a:effectLst/>
                <a:latin typeface="+mn-lt"/>
                <a:ea typeface="+mn-ea"/>
                <a:cs typeface="+mn-cs"/>
              </a:rPr>
              <a:t>	New Mars ostinato (These rhythms are probably in 2 or 4)</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Split back into your working groups,</a:t>
            </a:r>
            <a:r>
              <a:rPr lang="en-GB" sz="1200" kern="1200" dirty="0" smtClean="0">
                <a:solidFill>
                  <a:schemeClr val="tx1"/>
                </a:solidFill>
                <a:effectLst/>
                <a:latin typeface="+mn-lt"/>
                <a:ea typeface="+mn-ea"/>
                <a:cs typeface="+mn-cs"/>
              </a:rPr>
              <a:t> get the instruments out (ensuring that everyone has the same instrument as last lesson) and put both pieces back together (i.e. the crescendo in 5 using Holst’s ideas and the march using your new ostinatos)</a:t>
            </a: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This is a lot for your children to remember, don't panic if it's a bit of a mess at first. Work slowly and encourage the children to remind each other of what 	they did</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GB" dirty="0" smtClean="0">
                <a:effectLst/>
              </a:rPr>
              <a:t/>
            </a:r>
            <a:br>
              <a:rPr lang="en-GB" dirty="0" smtClean="0">
                <a:effectLst/>
              </a:rPr>
            </a:br>
            <a:r>
              <a:rPr lang="en-GB" sz="1200" b="1" kern="1200" dirty="0" smtClean="0">
                <a:solidFill>
                  <a:schemeClr val="tx1"/>
                </a:solidFill>
                <a:effectLst/>
                <a:latin typeface="+mn-lt"/>
                <a:ea typeface="+mn-ea"/>
                <a:cs typeface="+mn-cs"/>
              </a:rPr>
              <a:t>Challenge</a:t>
            </a:r>
            <a:r>
              <a:rPr lang="en-GB" sz="1200" kern="1200" dirty="0" smtClean="0">
                <a:solidFill>
                  <a:schemeClr val="tx1"/>
                </a:solidFill>
                <a:effectLst/>
                <a:latin typeface="+mn-lt"/>
                <a:ea typeface="+mn-ea"/>
                <a:cs typeface="+mn-cs"/>
              </a:rPr>
              <a:t> the class to come up with a structure or order for these two pieces. Ask them ‘what should come first? What should come second? Should we repeat anything?  Warn them (perhaps by trying it) that the two pieces won't work very well at the same time because of the counts - one is in 4, the other is in 5.</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You might want to show them Holst’s structure (below)</a:t>
            </a:r>
          </a:p>
          <a:p>
            <a:pPr lvl="0"/>
            <a:r>
              <a:rPr lang="en-GB" sz="1200" kern="1200" dirty="0" smtClean="0">
                <a:solidFill>
                  <a:schemeClr val="tx1"/>
                </a:solidFill>
                <a:effectLst/>
                <a:latin typeface="+mn-lt"/>
                <a:ea typeface="+mn-ea"/>
                <a:cs typeface="+mn-cs"/>
              </a:rPr>
              <a:t>	Crescendo using ‘get in a spaceship’</a:t>
            </a:r>
          </a:p>
          <a:p>
            <a:pPr lvl="0"/>
            <a:r>
              <a:rPr lang="en-GB" sz="1200" kern="1200" dirty="0" smtClean="0">
                <a:solidFill>
                  <a:schemeClr val="tx1"/>
                </a:solidFill>
                <a:effectLst/>
                <a:latin typeface="+mn-lt"/>
                <a:ea typeface="+mn-ea"/>
                <a:cs typeface="+mn-cs"/>
              </a:rPr>
              <a:t>	March (with crescendo)</a:t>
            </a:r>
          </a:p>
          <a:p>
            <a:pPr lvl="0"/>
            <a:r>
              <a:rPr lang="en-GB" sz="1200" kern="1200" dirty="0" smtClean="0">
                <a:solidFill>
                  <a:schemeClr val="tx1"/>
                </a:solidFill>
                <a:effectLst/>
                <a:latin typeface="+mn-lt"/>
                <a:ea typeface="+mn-ea"/>
                <a:cs typeface="+mn-cs"/>
              </a:rPr>
              <a:t>	New section combining ideas from both (both of his sections are in 5)</a:t>
            </a:r>
          </a:p>
          <a:p>
            <a:r>
              <a:rPr lang="en-GB"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Finally, </a:t>
            </a:r>
            <a:r>
              <a:rPr lang="en-GB" sz="1200" kern="1200" dirty="0" smtClean="0">
                <a:solidFill>
                  <a:schemeClr val="tx1"/>
                </a:solidFill>
                <a:effectLst/>
                <a:latin typeface="+mn-lt"/>
                <a:ea typeface="+mn-ea"/>
                <a:cs typeface="+mn-cs"/>
              </a:rPr>
              <a:t>practise your new structure until it is fixed and make a big diagram of it on the board listing all the important events.</a:t>
            </a:r>
            <a:r>
              <a:rPr lang="en-GB" sz="1200" b="1" kern="1200" dirty="0" smtClean="0">
                <a:solidFill>
                  <a:schemeClr val="tx1"/>
                </a:solidFill>
                <a:effectLst/>
                <a:latin typeface="+mn-lt"/>
                <a:ea typeface="+mn-ea"/>
                <a:cs typeface="+mn-cs"/>
              </a:rPr>
              <a:t> </a:t>
            </a: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23</a:t>
            </a:fld>
            <a:endParaRPr lang="en-US"/>
          </a:p>
        </p:txBody>
      </p:sp>
    </p:spTree>
    <p:extLst>
      <p:ext uri="{BB962C8B-B14F-4D97-AF65-F5344CB8AC3E}">
        <p14:creationId xmlns:p14="http://schemas.microsoft.com/office/powerpoint/2010/main" val="4143182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4:</a:t>
            </a:r>
            <a:endParaRPr lang="en-GB" sz="1200" kern="1200" dirty="0" smtClean="0">
              <a:solidFill>
                <a:schemeClr val="tx1"/>
              </a:solidFill>
              <a:effectLst/>
              <a:latin typeface="+mn-lt"/>
              <a:ea typeface="+mn-ea"/>
              <a:cs typeface="+mn-cs"/>
            </a:endParaRPr>
          </a:p>
          <a:p>
            <a:pPr lvl="0" rtl="0"/>
            <a:r>
              <a:rPr lang="en-GB" sz="1200" b="1" kern="1200" dirty="0" smtClean="0">
                <a:solidFill>
                  <a:schemeClr val="tx1"/>
                </a:solidFill>
                <a:effectLst/>
                <a:latin typeface="+mn-lt"/>
                <a:ea typeface="+mn-ea"/>
                <a:cs typeface="+mn-cs"/>
              </a:rPr>
              <a:t>Warm up.</a:t>
            </a:r>
            <a:r>
              <a:rPr lang="en-GB" sz="1200" kern="1200" dirty="0" smtClean="0">
                <a:solidFill>
                  <a:schemeClr val="tx1"/>
                </a:solidFill>
                <a:effectLst/>
                <a:latin typeface="+mn-lt"/>
                <a:ea typeface="+mn-ea"/>
                <a:cs typeface="+mn-cs"/>
              </a:rPr>
              <a:t> Begin in a circle again and recap all of the rhythms you have worked with so far as body percussion. Here's a quick list of what you might have - </a:t>
            </a:r>
          </a:p>
          <a:p>
            <a:pPr lvl="0"/>
            <a:r>
              <a:rPr lang="en-GB" sz="1200" kern="1200" dirty="0" smtClean="0">
                <a:solidFill>
                  <a:schemeClr val="tx1"/>
                </a:solidFill>
                <a:effectLst/>
                <a:latin typeface="+mn-lt"/>
                <a:ea typeface="+mn-ea"/>
                <a:cs typeface="+mn-cs"/>
              </a:rPr>
              <a:t>	‘Get in a spaceship go to mars’</a:t>
            </a:r>
          </a:p>
          <a:p>
            <a:pPr lvl="0"/>
            <a:r>
              <a:rPr lang="en-GB" sz="1200" kern="1200" dirty="0" smtClean="0">
                <a:solidFill>
                  <a:schemeClr val="tx1"/>
                </a:solidFill>
                <a:effectLst/>
                <a:latin typeface="+mn-lt"/>
                <a:ea typeface="+mn-ea"/>
                <a:cs typeface="+mn-cs"/>
              </a:rPr>
              <a:t>	‘8, 2, 10’</a:t>
            </a:r>
          </a:p>
          <a:p>
            <a:pPr lvl="0"/>
            <a:r>
              <a:rPr lang="en-GB" sz="1200" kern="1200" dirty="0" smtClean="0">
                <a:solidFill>
                  <a:schemeClr val="tx1"/>
                </a:solidFill>
                <a:effectLst/>
                <a:latin typeface="+mn-lt"/>
                <a:ea typeface="+mn-ea"/>
                <a:cs typeface="+mn-cs"/>
              </a:rPr>
              <a:t>	Pulse (These rhythms are in 5)</a:t>
            </a:r>
          </a:p>
          <a:p>
            <a:pPr lvl="0"/>
            <a:r>
              <a:rPr lang="en-GB" sz="1200" kern="1200" dirty="0" smtClean="0">
                <a:solidFill>
                  <a:schemeClr val="tx1"/>
                </a:solidFill>
                <a:effectLst/>
                <a:latin typeface="+mn-lt"/>
                <a:ea typeface="+mn-ea"/>
                <a:cs typeface="+mn-cs"/>
              </a:rPr>
              <a:t>	‘Footstep’ pulse</a:t>
            </a:r>
          </a:p>
          <a:p>
            <a:pPr lvl="0"/>
            <a:r>
              <a:rPr lang="en-GB" sz="1200" kern="1200" dirty="0" smtClean="0">
                <a:solidFill>
                  <a:schemeClr val="tx1"/>
                </a:solidFill>
                <a:effectLst/>
                <a:latin typeface="+mn-lt"/>
                <a:ea typeface="+mn-ea"/>
                <a:cs typeface="+mn-cs"/>
              </a:rPr>
              <a:t>	New Mars ostinato (These rhythms are probably in 2 or 4)</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Split back into your working groups,</a:t>
            </a:r>
            <a:r>
              <a:rPr lang="en-GB" sz="1200" kern="1200" dirty="0" smtClean="0">
                <a:solidFill>
                  <a:schemeClr val="tx1"/>
                </a:solidFill>
                <a:effectLst/>
                <a:latin typeface="+mn-lt"/>
                <a:ea typeface="+mn-ea"/>
                <a:cs typeface="+mn-cs"/>
              </a:rPr>
              <a:t> get the instruments out (ensuring that everyone has the same instrument as last lesson) and put both pieces back together (i.e. the crescendo in 5 using Holst’s ideas and the march using your new ostinatos)</a:t>
            </a: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This is a lot for your children to remember, don't panic if it's a bit of a mess at first. Work slowly and encourage the children to remind each other of what 	they did</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GB" dirty="0" smtClean="0">
                <a:effectLst/>
              </a:rPr>
              <a:t/>
            </a:r>
            <a:br>
              <a:rPr lang="en-GB" dirty="0" smtClean="0">
                <a:effectLst/>
              </a:rPr>
            </a:br>
            <a:r>
              <a:rPr lang="en-GB" sz="1200" b="1" kern="1200" dirty="0" smtClean="0">
                <a:solidFill>
                  <a:schemeClr val="tx1"/>
                </a:solidFill>
                <a:effectLst/>
                <a:latin typeface="+mn-lt"/>
                <a:ea typeface="+mn-ea"/>
                <a:cs typeface="+mn-cs"/>
              </a:rPr>
              <a:t>Challenge</a:t>
            </a:r>
            <a:r>
              <a:rPr lang="en-GB" sz="1200" kern="1200" dirty="0" smtClean="0">
                <a:solidFill>
                  <a:schemeClr val="tx1"/>
                </a:solidFill>
                <a:effectLst/>
                <a:latin typeface="+mn-lt"/>
                <a:ea typeface="+mn-ea"/>
                <a:cs typeface="+mn-cs"/>
              </a:rPr>
              <a:t> the class to come up with a structure or order for these two pieces. Ask them ‘what should come first? What should come second? Should we repeat anything?  Warn them (perhaps by trying it) that the two pieces won't work very well at the same time because of the counts - one is in 4, the other is in 5.</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You might want to show them Holst’s structure (below)</a:t>
            </a:r>
          </a:p>
          <a:p>
            <a:pPr lvl="0"/>
            <a:r>
              <a:rPr lang="en-GB" sz="1200" kern="1200" dirty="0" smtClean="0">
                <a:solidFill>
                  <a:schemeClr val="tx1"/>
                </a:solidFill>
                <a:effectLst/>
                <a:latin typeface="+mn-lt"/>
                <a:ea typeface="+mn-ea"/>
                <a:cs typeface="+mn-cs"/>
              </a:rPr>
              <a:t>	Crescendo using ‘get in a spaceship’</a:t>
            </a:r>
          </a:p>
          <a:p>
            <a:pPr lvl="0"/>
            <a:r>
              <a:rPr lang="en-GB" sz="1200" kern="1200" dirty="0" smtClean="0">
                <a:solidFill>
                  <a:schemeClr val="tx1"/>
                </a:solidFill>
                <a:effectLst/>
                <a:latin typeface="+mn-lt"/>
                <a:ea typeface="+mn-ea"/>
                <a:cs typeface="+mn-cs"/>
              </a:rPr>
              <a:t>	March (with crescendo)</a:t>
            </a:r>
          </a:p>
          <a:p>
            <a:pPr lvl="0"/>
            <a:r>
              <a:rPr lang="en-GB" sz="1200" kern="1200" dirty="0" smtClean="0">
                <a:solidFill>
                  <a:schemeClr val="tx1"/>
                </a:solidFill>
                <a:effectLst/>
                <a:latin typeface="+mn-lt"/>
                <a:ea typeface="+mn-ea"/>
                <a:cs typeface="+mn-cs"/>
              </a:rPr>
              <a:t>	New section combining ideas from both (both of his sections are in 5)</a:t>
            </a:r>
          </a:p>
          <a:p>
            <a:r>
              <a:rPr lang="en-GB"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Finally, </a:t>
            </a:r>
            <a:r>
              <a:rPr lang="en-GB" sz="1200" kern="1200" dirty="0" smtClean="0">
                <a:solidFill>
                  <a:schemeClr val="tx1"/>
                </a:solidFill>
                <a:effectLst/>
                <a:latin typeface="+mn-lt"/>
                <a:ea typeface="+mn-ea"/>
                <a:cs typeface="+mn-cs"/>
              </a:rPr>
              <a:t>practise your new structure until it is fixed and make a big diagram of it on the board listing all the important events.</a:t>
            </a:r>
            <a:r>
              <a:rPr lang="en-GB" sz="1200" b="1" kern="1200" dirty="0" smtClean="0">
                <a:solidFill>
                  <a:schemeClr val="tx1"/>
                </a:solidFill>
                <a:effectLst/>
                <a:latin typeface="+mn-lt"/>
                <a:ea typeface="+mn-ea"/>
                <a:cs typeface="+mn-cs"/>
              </a:rPr>
              <a:t> </a:t>
            </a: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24</a:t>
            </a:fld>
            <a:endParaRPr lang="en-US"/>
          </a:p>
        </p:txBody>
      </p:sp>
    </p:spTree>
    <p:extLst>
      <p:ext uri="{BB962C8B-B14F-4D97-AF65-F5344CB8AC3E}">
        <p14:creationId xmlns:p14="http://schemas.microsoft.com/office/powerpoint/2010/main" val="4143182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Lesson 5:</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Follow a diagram (or listen and invent a diagram) to create Holst’s coda</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Structure all ideas so far into one big piece and perform it to an audience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Use technical terminology where appropriate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Improvise and compose music for a range of purposes using the interrelated dimensions of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Play and perform in solo and ensemble contexts, using voices and playing musical instruments with increasing accuracy, fluency, control and expression</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25</a:t>
            </a:fld>
            <a:endParaRPr lang="en-US"/>
          </a:p>
        </p:txBody>
      </p:sp>
    </p:spTree>
    <p:extLst>
      <p:ext uri="{BB962C8B-B14F-4D97-AF65-F5344CB8AC3E}">
        <p14:creationId xmlns:p14="http://schemas.microsoft.com/office/powerpoint/2010/main" val="17473567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5:</a:t>
            </a:r>
            <a:endParaRPr lang="en-GB" sz="1200" kern="1200" dirty="0" smtClean="0">
              <a:solidFill>
                <a:schemeClr val="tx1"/>
              </a:solidFill>
              <a:effectLst/>
              <a:latin typeface="+mn-lt"/>
              <a:ea typeface="+mn-ea"/>
              <a:cs typeface="+mn-cs"/>
            </a:endParaRPr>
          </a:p>
          <a:p>
            <a:pPr lvl="0" rtl="0"/>
            <a:r>
              <a:rPr lang="en-GB" sz="1200" b="1" kern="1200" dirty="0" smtClean="0">
                <a:solidFill>
                  <a:schemeClr val="tx1"/>
                </a:solidFill>
                <a:effectLst/>
                <a:latin typeface="+mn-lt"/>
                <a:ea typeface="+mn-ea"/>
                <a:cs typeface="+mn-cs"/>
              </a:rPr>
              <a:t>Warm up - </a:t>
            </a:r>
            <a:r>
              <a:rPr lang="en-GB" sz="1200" kern="1200" dirty="0" smtClean="0">
                <a:solidFill>
                  <a:schemeClr val="tx1"/>
                </a:solidFill>
                <a:effectLst/>
                <a:latin typeface="+mn-lt"/>
                <a:ea typeface="+mn-ea"/>
                <a:cs typeface="+mn-cs"/>
              </a:rPr>
              <a:t>Begin with a recap of all the rhythms and the structure on body percussion</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Explain </a:t>
            </a:r>
            <a:r>
              <a:rPr lang="en-GB" sz="1200" kern="1200" dirty="0" smtClean="0">
                <a:solidFill>
                  <a:schemeClr val="tx1"/>
                </a:solidFill>
                <a:effectLst/>
                <a:latin typeface="+mn-lt"/>
                <a:ea typeface="+mn-ea"/>
                <a:cs typeface="+mn-cs"/>
              </a:rPr>
              <a:t>that Holst’s piece has a special ending called a ‘coda’. Write the following list on the board and have a quick discussion about it </a:t>
            </a:r>
          </a:p>
          <a:p>
            <a:pPr lvl="0"/>
            <a:r>
              <a:rPr lang="en-GB" sz="1200" kern="1200" dirty="0" smtClean="0">
                <a:solidFill>
                  <a:schemeClr val="tx1"/>
                </a:solidFill>
                <a:effectLst/>
                <a:latin typeface="+mn-lt"/>
                <a:ea typeface="+mn-ea"/>
                <a:cs typeface="+mn-cs"/>
              </a:rPr>
              <a:t>	Short scurrying x2</a:t>
            </a:r>
          </a:p>
          <a:p>
            <a:pPr lvl="0"/>
            <a:r>
              <a:rPr lang="en-GB" sz="1200" kern="1200" dirty="0" smtClean="0">
                <a:solidFill>
                  <a:schemeClr val="tx1"/>
                </a:solidFill>
                <a:effectLst/>
                <a:latin typeface="+mn-lt"/>
                <a:ea typeface="+mn-ea"/>
                <a:cs typeface="+mn-cs"/>
              </a:rPr>
              <a:t>	Long scurrying </a:t>
            </a:r>
          </a:p>
          <a:p>
            <a:pPr lvl="0"/>
            <a:r>
              <a:rPr lang="en-GB" sz="1200" kern="1200" dirty="0" smtClean="0">
                <a:solidFill>
                  <a:schemeClr val="tx1"/>
                </a:solidFill>
                <a:effectLst/>
                <a:latin typeface="+mn-lt"/>
                <a:ea typeface="+mn-ea"/>
                <a:cs typeface="+mn-cs"/>
              </a:rPr>
              <a:t>	Random ‘bangs’</a:t>
            </a:r>
          </a:p>
          <a:p>
            <a:pPr lvl="0"/>
            <a:r>
              <a:rPr lang="en-GB" sz="1200" kern="1200" dirty="0" smtClean="0">
                <a:solidFill>
                  <a:schemeClr val="tx1"/>
                </a:solidFill>
                <a:effectLst/>
                <a:latin typeface="+mn-lt"/>
                <a:ea typeface="+mn-ea"/>
                <a:cs typeface="+mn-cs"/>
              </a:rPr>
              <a:t>	Long note (G)</a:t>
            </a:r>
          </a:p>
          <a:p>
            <a:r>
              <a:rPr lang="en-GB"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OR</a:t>
            </a:r>
            <a:r>
              <a:rPr lang="en-US" sz="1200" kern="1200" dirty="0" smtClean="0">
                <a:solidFill>
                  <a:schemeClr val="tx1"/>
                </a:solidFill>
                <a:effectLst/>
                <a:latin typeface="+mn-lt"/>
                <a:ea typeface="+mn-ea"/>
                <a:cs typeface="+mn-cs"/>
              </a:rPr>
              <a:t>…. listen to the end of Mars and ask your class to write down or draw what is happening. Use the last 45 seconds of any version. Continue this lesson 	using their drawings (or ‘scores’) rather than your list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Splitting back into your two original working groups, </a:t>
            </a:r>
            <a:r>
              <a:rPr lang="en-GB" sz="1200" kern="1200" dirty="0" smtClean="0">
                <a:solidFill>
                  <a:schemeClr val="tx1"/>
                </a:solidFill>
                <a:effectLst/>
                <a:latin typeface="+mn-lt"/>
                <a:ea typeface="+mn-ea"/>
                <a:cs typeface="+mn-cs"/>
              </a:rPr>
              <a:t>challenge each group to interpret the list (or their drawings) using the instruments they already have</a:t>
            </a: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Bring the groups back together </a:t>
            </a:r>
            <a:r>
              <a:rPr lang="en-GB" sz="1200" kern="1200" dirty="0" smtClean="0">
                <a:solidFill>
                  <a:schemeClr val="tx1"/>
                </a:solidFill>
                <a:effectLst/>
                <a:latin typeface="+mn-lt"/>
                <a:ea typeface="+mn-ea"/>
                <a:cs typeface="+mn-cs"/>
              </a:rPr>
              <a:t>and hear what they have created. Ask the class to join their efforts together to make one big coda.</a:t>
            </a:r>
          </a:p>
          <a:p>
            <a:r>
              <a:rPr lang="en-GB" sz="1200" i="1" kern="1200" dirty="0" smtClean="0">
                <a:solidFill>
                  <a:schemeClr val="tx1"/>
                </a:solidFill>
                <a:effectLst/>
                <a:latin typeface="+mn-lt"/>
                <a:ea typeface="+mn-ea"/>
                <a:cs typeface="+mn-cs"/>
              </a:rPr>
              <a:t>	Once this is achieved listen to the real thing and follow the list (or their drawings) along.</a:t>
            </a:r>
            <a:endParaRPr lang="en-GB" sz="1200" kern="1200" dirty="0" smtClean="0">
              <a:solidFill>
                <a:schemeClr val="tx1"/>
              </a:solidFill>
              <a:effectLst/>
              <a:latin typeface="+mn-lt"/>
              <a:ea typeface="+mn-ea"/>
              <a:cs typeface="+mn-cs"/>
            </a:endParaRPr>
          </a:p>
          <a:p>
            <a:r>
              <a:rPr lang="en-GB" dirty="0" smtClean="0">
                <a:effectLst/>
              </a:rPr>
              <a:t>  </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Finally</a:t>
            </a:r>
            <a:r>
              <a:rPr lang="en-GB" sz="1200" kern="1200" dirty="0" smtClean="0">
                <a:solidFill>
                  <a:schemeClr val="tx1"/>
                </a:solidFill>
                <a:effectLst/>
                <a:latin typeface="+mn-lt"/>
                <a:ea typeface="+mn-ea"/>
                <a:cs typeface="+mn-cs"/>
              </a:rPr>
              <a:t>, add this coda on to the end of the piece you created last week and perform your finished piece to another class.</a:t>
            </a:r>
          </a:p>
          <a:p>
            <a:r>
              <a:rPr lang="en-GB" sz="1200" kern="1200" dirty="0" smtClean="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26</a:t>
            </a:fld>
            <a:endParaRPr lang="en-US"/>
          </a:p>
        </p:txBody>
      </p:sp>
    </p:spTree>
    <p:extLst>
      <p:ext uri="{BB962C8B-B14F-4D97-AF65-F5344CB8AC3E}">
        <p14:creationId xmlns:p14="http://schemas.microsoft.com/office/powerpoint/2010/main" val="11601293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5:</a:t>
            </a:r>
            <a:endParaRPr lang="en-GB" sz="1200" kern="1200" dirty="0" smtClean="0">
              <a:solidFill>
                <a:schemeClr val="tx1"/>
              </a:solidFill>
              <a:effectLst/>
              <a:latin typeface="+mn-lt"/>
              <a:ea typeface="+mn-ea"/>
              <a:cs typeface="+mn-cs"/>
            </a:endParaRPr>
          </a:p>
          <a:p>
            <a:pPr lvl="0" rtl="0"/>
            <a:r>
              <a:rPr lang="en-GB" sz="1200" b="1" kern="1200" dirty="0" smtClean="0">
                <a:solidFill>
                  <a:schemeClr val="tx1"/>
                </a:solidFill>
                <a:effectLst/>
                <a:latin typeface="+mn-lt"/>
                <a:ea typeface="+mn-ea"/>
                <a:cs typeface="+mn-cs"/>
              </a:rPr>
              <a:t>Warm up - </a:t>
            </a:r>
            <a:r>
              <a:rPr lang="en-GB" sz="1200" kern="1200" dirty="0" smtClean="0">
                <a:solidFill>
                  <a:schemeClr val="tx1"/>
                </a:solidFill>
                <a:effectLst/>
                <a:latin typeface="+mn-lt"/>
                <a:ea typeface="+mn-ea"/>
                <a:cs typeface="+mn-cs"/>
              </a:rPr>
              <a:t>Begin with a recap of all the rhythms and the structure on body percussion</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Explain </a:t>
            </a:r>
            <a:r>
              <a:rPr lang="en-GB" sz="1200" kern="1200" dirty="0" smtClean="0">
                <a:solidFill>
                  <a:schemeClr val="tx1"/>
                </a:solidFill>
                <a:effectLst/>
                <a:latin typeface="+mn-lt"/>
                <a:ea typeface="+mn-ea"/>
                <a:cs typeface="+mn-cs"/>
              </a:rPr>
              <a:t>that Holst’s piece has a special ending called a ‘coda’. Write the following list on the board and have a quick discussion about it </a:t>
            </a:r>
          </a:p>
          <a:p>
            <a:pPr lvl="0"/>
            <a:r>
              <a:rPr lang="en-GB" sz="1200" kern="1200" dirty="0" smtClean="0">
                <a:solidFill>
                  <a:schemeClr val="tx1"/>
                </a:solidFill>
                <a:effectLst/>
                <a:latin typeface="+mn-lt"/>
                <a:ea typeface="+mn-ea"/>
                <a:cs typeface="+mn-cs"/>
              </a:rPr>
              <a:t>	Short scurrying x2</a:t>
            </a:r>
          </a:p>
          <a:p>
            <a:pPr lvl="0"/>
            <a:r>
              <a:rPr lang="en-GB" sz="1200" kern="1200" dirty="0" smtClean="0">
                <a:solidFill>
                  <a:schemeClr val="tx1"/>
                </a:solidFill>
                <a:effectLst/>
                <a:latin typeface="+mn-lt"/>
                <a:ea typeface="+mn-ea"/>
                <a:cs typeface="+mn-cs"/>
              </a:rPr>
              <a:t>	Long scurrying </a:t>
            </a:r>
          </a:p>
          <a:p>
            <a:pPr lvl="0"/>
            <a:r>
              <a:rPr lang="en-GB" sz="1200" kern="1200" dirty="0" smtClean="0">
                <a:solidFill>
                  <a:schemeClr val="tx1"/>
                </a:solidFill>
                <a:effectLst/>
                <a:latin typeface="+mn-lt"/>
                <a:ea typeface="+mn-ea"/>
                <a:cs typeface="+mn-cs"/>
              </a:rPr>
              <a:t>	Random ‘bangs’</a:t>
            </a:r>
          </a:p>
          <a:p>
            <a:pPr lvl="0"/>
            <a:r>
              <a:rPr lang="en-GB" sz="1200" kern="1200" dirty="0" smtClean="0">
                <a:solidFill>
                  <a:schemeClr val="tx1"/>
                </a:solidFill>
                <a:effectLst/>
                <a:latin typeface="+mn-lt"/>
                <a:ea typeface="+mn-ea"/>
                <a:cs typeface="+mn-cs"/>
              </a:rPr>
              <a:t>	Long note (G)</a:t>
            </a:r>
          </a:p>
          <a:p>
            <a:r>
              <a:rPr lang="en-GB"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OR</a:t>
            </a:r>
            <a:r>
              <a:rPr lang="en-US" sz="1200" kern="1200" dirty="0" smtClean="0">
                <a:solidFill>
                  <a:schemeClr val="tx1"/>
                </a:solidFill>
                <a:effectLst/>
                <a:latin typeface="+mn-lt"/>
                <a:ea typeface="+mn-ea"/>
                <a:cs typeface="+mn-cs"/>
              </a:rPr>
              <a:t>…. listen to the end of Mars and ask your class to write down or draw what is happening. Use the last 45 seconds of any version. Continue this lesson 	using their drawings (or ‘scores’) rather than your list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Splitting back into your two original working groups, </a:t>
            </a:r>
            <a:r>
              <a:rPr lang="en-GB" sz="1200" kern="1200" dirty="0" smtClean="0">
                <a:solidFill>
                  <a:schemeClr val="tx1"/>
                </a:solidFill>
                <a:effectLst/>
                <a:latin typeface="+mn-lt"/>
                <a:ea typeface="+mn-ea"/>
                <a:cs typeface="+mn-cs"/>
              </a:rPr>
              <a:t>challenge each group to interpret the list (or their drawings) using the instruments they already have</a:t>
            </a: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Bring the groups back together </a:t>
            </a:r>
            <a:r>
              <a:rPr lang="en-GB" sz="1200" kern="1200" dirty="0" smtClean="0">
                <a:solidFill>
                  <a:schemeClr val="tx1"/>
                </a:solidFill>
                <a:effectLst/>
                <a:latin typeface="+mn-lt"/>
                <a:ea typeface="+mn-ea"/>
                <a:cs typeface="+mn-cs"/>
              </a:rPr>
              <a:t>and hear what they have created. Ask the class to join their efforts together to make one big coda.</a:t>
            </a:r>
          </a:p>
          <a:p>
            <a:r>
              <a:rPr lang="en-GB" sz="1200" i="1" kern="1200" dirty="0" smtClean="0">
                <a:solidFill>
                  <a:schemeClr val="tx1"/>
                </a:solidFill>
                <a:effectLst/>
                <a:latin typeface="+mn-lt"/>
                <a:ea typeface="+mn-ea"/>
                <a:cs typeface="+mn-cs"/>
              </a:rPr>
              <a:t>	Once this is achieved listen to the real thing and follow the list (or their drawings) along.</a:t>
            </a:r>
            <a:endParaRPr lang="en-GB" sz="1200" kern="1200" dirty="0" smtClean="0">
              <a:solidFill>
                <a:schemeClr val="tx1"/>
              </a:solidFill>
              <a:effectLst/>
              <a:latin typeface="+mn-lt"/>
              <a:ea typeface="+mn-ea"/>
              <a:cs typeface="+mn-cs"/>
            </a:endParaRPr>
          </a:p>
          <a:p>
            <a:r>
              <a:rPr lang="en-GB" dirty="0" smtClean="0">
                <a:effectLst/>
              </a:rPr>
              <a:t>  </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Finally</a:t>
            </a:r>
            <a:r>
              <a:rPr lang="en-GB" sz="1200" kern="1200" dirty="0" smtClean="0">
                <a:solidFill>
                  <a:schemeClr val="tx1"/>
                </a:solidFill>
                <a:effectLst/>
                <a:latin typeface="+mn-lt"/>
                <a:ea typeface="+mn-ea"/>
                <a:cs typeface="+mn-cs"/>
              </a:rPr>
              <a:t>, add this coda on to the end of the piece you created last week and perform your finished piece to another class.</a:t>
            </a:r>
          </a:p>
          <a:p>
            <a:r>
              <a:rPr lang="en-GB" sz="1200" kern="1200" dirty="0" smtClean="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27</a:t>
            </a:fld>
            <a:endParaRPr lang="en-US"/>
          </a:p>
        </p:txBody>
      </p:sp>
    </p:spTree>
    <p:extLst>
      <p:ext uri="{BB962C8B-B14F-4D97-AF65-F5344CB8AC3E}">
        <p14:creationId xmlns:p14="http://schemas.microsoft.com/office/powerpoint/2010/main" val="1160129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5:</a:t>
            </a:r>
            <a:endParaRPr lang="en-GB" sz="1200" kern="1200" dirty="0" smtClean="0">
              <a:solidFill>
                <a:schemeClr val="tx1"/>
              </a:solidFill>
              <a:effectLst/>
              <a:latin typeface="+mn-lt"/>
              <a:ea typeface="+mn-ea"/>
              <a:cs typeface="+mn-cs"/>
            </a:endParaRPr>
          </a:p>
          <a:p>
            <a:pPr lvl="0" rtl="0"/>
            <a:r>
              <a:rPr lang="en-GB" sz="1200" b="1" kern="1200" dirty="0" smtClean="0">
                <a:solidFill>
                  <a:schemeClr val="tx1"/>
                </a:solidFill>
                <a:effectLst/>
                <a:latin typeface="+mn-lt"/>
                <a:ea typeface="+mn-ea"/>
                <a:cs typeface="+mn-cs"/>
              </a:rPr>
              <a:t>Warm up - </a:t>
            </a:r>
            <a:r>
              <a:rPr lang="en-GB" sz="1200" kern="1200" dirty="0" smtClean="0">
                <a:solidFill>
                  <a:schemeClr val="tx1"/>
                </a:solidFill>
                <a:effectLst/>
                <a:latin typeface="+mn-lt"/>
                <a:ea typeface="+mn-ea"/>
                <a:cs typeface="+mn-cs"/>
              </a:rPr>
              <a:t>Begin with a recap of all the rhythms and the structure on body percussion</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Explain </a:t>
            </a:r>
            <a:r>
              <a:rPr lang="en-GB" sz="1200" kern="1200" dirty="0" smtClean="0">
                <a:solidFill>
                  <a:schemeClr val="tx1"/>
                </a:solidFill>
                <a:effectLst/>
                <a:latin typeface="+mn-lt"/>
                <a:ea typeface="+mn-ea"/>
                <a:cs typeface="+mn-cs"/>
              </a:rPr>
              <a:t>that Holst’s piece has a special ending called a ‘coda’. Write the following list on the board and have a quick discussion about it </a:t>
            </a:r>
          </a:p>
          <a:p>
            <a:pPr lvl="0"/>
            <a:r>
              <a:rPr lang="en-GB" sz="1200" kern="1200" dirty="0" smtClean="0">
                <a:solidFill>
                  <a:schemeClr val="tx1"/>
                </a:solidFill>
                <a:effectLst/>
                <a:latin typeface="+mn-lt"/>
                <a:ea typeface="+mn-ea"/>
                <a:cs typeface="+mn-cs"/>
              </a:rPr>
              <a:t>	Short scurrying x2</a:t>
            </a:r>
          </a:p>
          <a:p>
            <a:pPr lvl="0"/>
            <a:r>
              <a:rPr lang="en-GB" sz="1200" kern="1200" dirty="0" smtClean="0">
                <a:solidFill>
                  <a:schemeClr val="tx1"/>
                </a:solidFill>
                <a:effectLst/>
                <a:latin typeface="+mn-lt"/>
                <a:ea typeface="+mn-ea"/>
                <a:cs typeface="+mn-cs"/>
              </a:rPr>
              <a:t>	Long scurrying </a:t>
            </a:r>
          </a:p>
          <a:p>
            <a:pPr lvl="0"/>
            <a:r>
              <a:rPr lang="en-GB" sz="1200" kern="1200" dirty="0" smtClean="0">
                <a:solidFill>
                  <a:schemeClr val="tx1"/>
                </a:solidFill>
                <a:effectLst/>
                <a:latin typeface="+mn-lt"/>
                <a:ea typeface="+mn-ea"/>
                <a:cs typeface="+mn-cs"/>
              </a:rPr>
              <a:t>	Random ‘bangs’</a:t>
            </a:r>
          </a:p>
          <a:p>
            <a:pPr lvl="0"/>
            <a:r>
              <a:rPr lang="en-GB" sz="1200" kern="1200" dirty="0" smtClean="0">
                <a:solidFill>
                  <a:schemeClr val="tx1"/>
                </a:solidFill>
                <a:effectLst/>
                <a:latin typeface="+mn-lt"/>
                <a:ea typeface="+mn-ea"/>
                <a:cs typeface="+mn-cs"/>
              </a:rPr>
              <a:t>	Long note (G)</a:t>
            </a:r>
          </a:p>
          <a:p>
            <a:r>
              <a:rPr lang="en-GB"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	OR</a:t>
            </a:r>
            <a:r>
              <a:rPr lang="en-US" sz="1200" kern="1200" dirty="0" smtClean="0">
                <a:solidFill>
                  <a:schemeClr val="tx1"/>
                </a:solidFill>
                <a:effectLst/>
                <a:latin typeface="+mn-lt"/>
                <a:ea typeface="+mn-ea"/>
                <a:cs typeface="+mn-cs"/>
              </a:rPr>
              <a:t>…. listen to the end of Mars and ask your class to write down or draw what is happening. Use the last 45 seconds of any version. Continue this lesson 	using their drawings (or ‘scores’) rather than your list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Splitting back into your two original working groups, </a:t>
            </a:r>
            <a:r>
              <a:rPr lang="en-GB" sz="1200" kern="1200" dirty="0" smtClean="0">
                <a:solidFill>
                  <a:schemeClr val="tx1"/>
                </a:solidFill>
                <a:effectLst/>
                <a:latin typeface="+mn-lt"/>
                <a:ea typeface="+mn-ea"/>
                <a:cs typeface="+mn-cs"/>
              </a:rPr>
              <a:t>challenge each group to interpret the list (or their drawings) using the instruments they already have</a:t>
            </a: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Bring the groups back together </a:t>
            </a:r>
            <a:r>
              <a:rPr lang="en-GB" sz="1200" kern="1200" dirty="0" smtClean="0">
                <a:solidFill>
                  <a:schemeClr val="tx1"/>
                </a:solidFill>
                <a:effectLst/>
                <a:latin typeface="+mn-lt"/>
                <a:ea typeface="+mn-ea"/>
                <a:cs typeface="+mn-cs"/>
              </a:rPr>
              <a:t>and hear what they have created. Ask the class to join their efforts together to make one big coda.</a:t>
            </a:r>
          </a:p>
          <a:p>
            <a:r>
              <a:rPr lang="en-GB" sz="1200" i="1" kern="1200" dirty="0" smtClean="0">
                <a:solidFill>
                  <a:schemeClr val="tx1"/>
                </a:solidFill>
                <a:effectLst/>
                <a:latin typeface="+mn-lt"/>
                <a:ea typeface="+mn-ea"/>
                <a:cs typeface="+mn-cs"/>
              </a:rPr>
              <a:t>	Once this is achieved listen to the real thing and follow the list (or their drawings) along.</a:t>
            </a:r>
            <a:endParaRPr lang="en-GB" sz="1200" kern="1200" dirty="0" smtClean="0">
              <a:solidFill>
                <a:schemeClr val="tx1"/>
              </a:solidFill>
              <a:effectLst/>
              <a:latin typeface="+mn-lt"/>
              <a:ea typeface="+mn-ea"/>
              <a:cs typeface="+mn-cs"/>
            </a:endParaRPr>
          </a:p>
          <a:p>
            <a:r>
              <a:rPr lang="en-GB" dirty="0" smtClean="0">
                <a:effectLst/>
              </a:rPr>
              <a:t>  </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b="1" kern="1200" dirty="0" smtClean="0">
                <a:solidFill>
                  <a:schemeClr val="tx1"/>
                </a:solidFill>
                <a:effectLst/>
                <a:latin typeface="+mn-lt"/>
                <a:ea typeface="+mn-ea"/>
                <a:cs typeface="+mn-cs"/>
              </a:rPr>
              <a:t>Finally</a:t>
            </a:r>
            <a:r>
              <a:rPr lang="en-GB" sz="1200" kern="1200" dirty="0" smtClean="0">
                <a:solidFill>
                  <a:schemeClr val="tx1"/>
                </a:solidFill>
                <a:effectLst/>
                <a:latin typeface="+mn-lt"/>
                <a:ea typeface="+mn-ea"/>
                <a:cs typeface="+mn-cs"/>
              </a:rPr>
              <a:t>, add this coda on to the end of the piece you created last week and perform your finished piece to another class.</a:t>
            </a:r>
          </a:p>
          <a:p>
            <a:r>
              <a:rPr lang="en-GB" sz="1200" kern="1200" dirty="0" smtClean="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28</a:t>
            </a:fld>
            <a:endParaRPr lang="en-US"/>
          </a:p>
        </p:txBody>
      </p:sp>
    </p:spTree>
    <p:extLst>
      <p:ext uri="{BB962C8B-B14F-4D97-AF65-F5344CB8AC3E}">
        <p14:creationId xmlns:p14="http://schemas.microsoft.com/office/powerpoint/2010/main" val="1160129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Lesson 6:</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Create musical motifs to describe a new planet</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Structure these ideas into a piece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Play and perform in solo and ensemble contexts, using their voices and playing musical instruments with increasing accuracy, fluency, control 				and expression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Improvise and compose music for a range of purposes using the interrelated dimensions of music</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29</a:t>
            </a:fld>
            <a:endParaRPr lang="en-US"/>
          </a:p>
        </p:txBody>
      </p:sp>
    </p:spTree>
    <p:extLst>
      <p:ext uri="{BB962C8B-B14F-4D97-AF65-F5344CB8AC3E}">
        <p14:creationId xmlns:p14="http://schemas.microsoft.com/office/powerpoint/2010/main" val="1747356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6:</a:t>
            </a:r>
            <a:endParaRPr lang="en-GB" sz="1200" kern="1200" dirty="0" smtClean="0">
              <a:solidFill>
                <a:schemeClr val="tx1"/>
              </a:solidFill>
              <a:effectLst/>
              <a:latin typeface="+mn-lt"/>
              <a:ea typeface="+mn-ea"/>
              <a:cs typeface="+mn-cs"/>
            </a:endParaRPr>
          </a:p>
          <a:p>
            <a:pPr lvl="0" rtl="0"/>
            <a:r>
              <a:rPr lang="en-GB" sz="1200" kern="1200" dirty="0" smtClean="0">
                <a:solidFill>
                  <a:schemeClr val="tx1"/>
                </a:solidFill>
                <a:effectLst/>
                <a:latin typeface="+mn-lt"/>
                <a:ea typeface="+mn-ea"/>
                <a:cs typeface="+mn-cs"/>
              </a:rPr>
              <a:t>After a quick </a:t>
            </a:r>
            <a:r>
              <a:rPr lang="en-GB" sz="1200" b="1" kern="1200" dirty="0" smtClean="0">
                <a:solidFill>
                  <a:schemeClr val="tx1"/>
                </a:solidFill>
                <a:effectLst/>
                <a:latin typeface="+mn-lt"/>
                <a:ea typeface="+mn-ea"/>
                <a:cs typeface="+mn-cs"/>
              </a:rPr>
              <a:t>warm up</a:t>
            </a:r>
            <a:r>
              <a:rPr lang="en-GB" sz="1200" kern="1200" dirty="0" smtClean="0">
                <a:solidFill>
                  <a:schemeClr val="tx1"/>
                </a:solidFill>
                <a:effectLst/>
                <a:latin typeface="+mn-lt"/>
                <a:ea typeface="+mn-ea"/>
                <a:cs typeface="+mn-cs"/>
              </a:rPr>
              <a:t>, explain to your children that Holst didn’t make a musical movement for Earth. Their next task is the make your own version of Earth or even an imaginary planet!</a:t>
            </a: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Split the class into smaller working groups. </a:t>
            </a:r>
            <a:r>
              <a:rPr lang="en-GB" sz="1200" kern="1200" dirty="0" smtClean="0">
                <a:solidFill>
                  <a:schemeClr val="tx1"/>
                </a:solidFill>
                <a:effectLst/>
                <a:latin typeface="+mn-lt"/>
                <a:ea typeface="+mn-ea"/>
                <a:cs typeface="+mn-cs"/>
              </a:rPr>
              <a:t>Ask each group to make a list of three things about their chosen planet. These can be descriptions of landscape, or life on the planet or scientific facts. (i.e. for Earth they could have a scientific fact - it is 71% water, or describe life here – i.e. busy, bustling cities full of traffic and people).</a:t>
            </a:r>
          </a:p>
          <a:p>
            <a:r>
              <a:rPr lang="en-GB" sz="1200" kern="1200" dirty="0" smtClean="0">
                <a:solidFill>
                  <a:schemeClr val="tx1"/>
                </a:solidFill>
                <a:effectLst/>
                <a:latin typeface="+mn-lt"/>
                <a:ea typeface="+mn-ea"/>
                <a:cs typeface="+mn-cs"/>
              </a:rPr>
              <a:t> </a:t>
            </a:r>
          </a:p>
          <a:p>
            <a:r>
              <a:rPr lang="en-GB" sz="1200" b="1"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Bring the class back together</a:t>
            </a:r>
            <a:r>
              <a:rPr lang="en-GB" sz="1200" kern="1200" dirty="0" smtClean="0">
                <a:solidFill>
                  <a:schemeClr val="tx1"/>
                </a:solidFill>
                <a:effectLst/>
                <a:latin typeface="+mn-lt"/>
                <a:ea typeface="+mn-ea"/>
                <a:cs typeface="+mn-cs"/>
              </a:rPr>
              <a:t> and discuss their ideas. Ask each group to make a musical motif for each of the things on their list. Motif is the term for a short musical idea. It can be a rhythm, a collection of notes or even a sound effect. Encourage your students to keep their motifs short and simple.</a:t>
            </a:r>
          </a:p>
          <a:p>
            <a:r>
              <a:rPr lang="en-GB" sz="1200" kern="1200" dirty="0" smtClean="0">
                <a:solidFill>
                  <a:schemeClr val="tx1"/>
                </a:solidFill>
                <a:effectLst/>
                <a:latin typeface="+mn-lt"/>
                <a:ea typeface="+mn-ea"/>
                <a:cs typeface="+mn-cs"/>
              </a:rPr>
              <a:t> </a:t>
            </a:r>
          </a:p>
          <a:p>
            <a:pPr lvl="0"/>
            <a:endParaRPr lang="en-GB" sz="1200" b="1"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Challenge </a:t>
            </a:r>
            <a:r>
              <a:rPr lang="en-GB" sz="1200" kern="1200" dirty="0" smtClean="0">
                <a:solidFill>
                  <a:schemeClr val="tx1"/>
                </a:solidFill>
                <a:effectLst/>
                <a:latin typeface="+mn-lt"/>
                <a:ea typeface="+mn-ea"/>
                <a:cs typeface="+mn-cs"/>
              </a:rPr>
              <a:t>each group to make a short piece from these motifs (just as Holst did with his motifs for Mars). They could use the following questions to help them</a:t>
            </a:r>
          </a:p>
          <a:p>
            <a:pPr lvl="0"/>
            <a:r>
              <a:rPr lang="en-GB" sz="1200" kern="1200" dirty="0" smtClean="0">
                <a:solidFill>
                  <a:schemeClr val="tx1"/>
                </a:solidFill>
                <a:effectLst/>
                <a:latin typeface="+mn-lt"/>
                <a:ea typeface="+mn-ea"/>
                <a:cs typeface="+mn-cs"/>
              </a:rPr>
              <a:t>	What goes first?</a:t>
            </a:r>
          </a:p>
          <a:p>
            <a:pPr lvl="0"/>
            <a:r>
              <a:rPr lang="en-GB" sz="1200" kern="1200" dirty="0" smtClean="0">
                <a:solidFill>
                  <a:schemeClr val="tx1"/>
                </a:solidFill>
                <a:effectLst/>
                <a:latin typeface="+mn-lt"/>
                <a:ea typeface="+mn-ea"/>
                <a:cs typeface="+mn-cs"/>
              </a:rPr>
              <a:t>	What goes last?</a:t>
            </a:r>
          </a:p>
          <a:p>
            <a:pPr lvl="0"/>
            <a:r>
              <a:rPr lang="en-GB" sz="1200" kern="1200" dirty="0" smtClean="0">
                <a:solidFill>
                  <a:schemeClr val="tx1"/>
                </a:solidFill>
                <a:effectLst/>
                <a:latin typeface="+mn-lt"/>
                <a:ea typeface="+mn-ea"/>
                <a:cs typeface="+mn-cs"/>
              </a:rPr>
              <a:t>	Do any of the ideas fit together?</a:t>
            </a:r>
          </a:p>
          <a:p>
            <a:pPr lvl="0"/>
            <a:r>
              <a:rPr lang="en-GB" sz="1200" kern="1200" dirty="0" smtClean="0">
                <a:solidFill>
                  <a:schemeClr val="tx1"/>
                </a:solidFill>
                <a:effectLst/>
                <a:latin typeface="+mn-lt"/>
                <a:ea typeface="+mn-ea"/>
                <a:cs typeface="+mn-cs"/>
              </a:rPr>
              <a:t>	Do the ideas overlap, transform or repeat?</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Finally, </a:t>
            </a:r>
            <a:r>
              <a:rPr lang="en-GB" sz="1200" kern="1200" dirty="0" smtClean="0">
                <a:solidFill>
                  <a:schemeClr val="tx1"/>
                </a:solidFill>
                <a:effectLst/>
                <a:latin typeface="+mn-lt"/>
                <a:ea typeface="+mn-ea"/>
                <a:cs typeface="+mn-cs"/>
              </a:rPr>
              <a:t>hear their final pieces. You could even make a concert out of the new planet (group) pieces and the (full class) version of Mars with a backdrop of artwork inspired by the planets!</a:t>
            </a:r>
          </a:p>
          <a:p>
            <a:r>
              <a:rPr lang="en-US" sz="1200" u="none" strike="noStrike"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30</a:t>
            </a:fld>
            <a:endParaRPr lang="en-US"/>
          </a:p>
        </p:txBody>
      </p:sp>
    </p:spTree>
    <p:extLst>
      <p:ext uri="{BB962C8B-B14F-4D97-AF65-F5344CB8AC3E}">
        <p14:creationId xmlns:p14="http://schemas.microsoft.com/office/powerpoint/2010/main" val="11601293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LESSON 6:</a:t>
            </a:r>
            <a:endParaRPr lang="en-GB" sz="1200" kern="1200" dirty="0" smtClean="0">
              <a:solidFill>
                <a:schemeClr val="tx1"/>
              </a:solidFill>
              <a:effectLst/>
              <a:latin typeface="+mn-lt"/>
              <a:ea typeface="+mn-ea"/>
              <a:cs typeface="+mn-cs"/>
            </a:endParaRPr>
          </a:p>
          <a:p>
            <a:pPr lvl="0" rtl="0"/>
            <a:r>
              <a:rPr lang="en-GB" sz="1200" kern="1200" dirty="0" smtClean="0">
                <a:solidFill>
                  <a:schemeClr val="tx1"/>
                </a:solidFill>
                <a:effectLst/>
                <a:latin typeface="+mn-lt"/>
                <a:ea typeface="+mn-ea"/>
                <a:cs typeface="+mn-cs"/>
              </a:rPr>
              <a:t>After a quick </a:t>
            </a:r>
            <a:r>
              <a:rPr lang="en-GB" sz="1200" b="1" kern="1200" dirty="0" smtClean="0">
                <a:solidFill>
                  <a:schemeClr val="tx1"/>
                </a:solidFill>
                <a:effectLst/>
                <a:latin typeface="+mn-lt"/>
                <a:ea typeface="+mn-ea"/>
                <a:cs typeface="+mn-cs"/>
              </a:rPr>
              <a:t>warm up</a:t>
            </a:r>
            <a:r>
              <a:rPr lang="en-GB" sz="1200" kern="1200" dirty="0" smtClean="0">
                <a:solidFill>
                  <a:schemeClr val="tx1"/>
                </a:solidFill>
                <a:effectLst/>
                <a:latin typeface="+mn-lt"/>
                <a:ea typeface="+mn-ea"/>
                <a:cs typeface="+mn-cs"/>
              </a:rPr>
              <a:t>, explain to your children that Holst didn’t make a musical movement for Earth or Pluto (which wasn’t discovered until many years after his piece was written and now has been downgraded to ‘dwarf-planet’ status). Their next task is the make your own version of Earth or Pluto or even an imaginary planet!</a:t>
            </a: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Split the class into smaller working groups. </a:t>
            </a:r>
            <a:r>
              <a:rPr lang="en-GB" sz="1200" kern="1200" dirty="0" smtClean="0">
                <a:solidFill>
                  <a:schemeClr val="tx1"/>
                </a:solidFill>
                <a:effectLst/>
                <a:latin typeface="+mn-lt"/>
                <a:ea typeface="+mn-ea"/>
                <a:cs typeface="+mn-cs"/>
              </a:rPr>
              <a:t>Ask each group to make a list of three things about their chosen planet. These can be descriptions of landscape, or life on the planet or scientific facts. (i.e. for Earth they could have a scientific fact - it is 71% water, or describe life here – i.e. busy, bustling cities full of traffic and people).</a:t>
            </a:r>
          </a:p>
          <a:p>
            <a:r>
              <a:rPr lang="en-GB" sz="1200" kern="1200" dirty="0" smtClean="0">
                <a:solidFill>
                  <a:schemeClr val="tx1"/>
                </a:solidFill>
                <a:effectLst/>
                <a:latin typeface="+mn-lt"/>
                <a:ea typeface="+mn-ea"/>
                <a:cs typeface="+mn-cs"/>
              </a:rPr>
              <a:t> </a:t>
            </a:r>
          </a:p>
          <a:p>
            <a:r>
              <a:rPr lang="en-GB" sz="1200" b="1"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Bring the class back together</a:t>
            </a:r>
            <a:r>
              <a:rPr lang="en-GB" sz="1200" kern="1200" dirty="0" smtClean="0">
                <a:solidFill>
                  <a:schemeClr val="tx1"/>
                </a:solidFill>
                <a:effectLst/>
                <a:latin typeface="+mn-lt"/>
                <a:ea typeface="+mn-ea"/>
                <a:cs typeface="+mn-cs"/>
              </a:rPr>
              <a:t> and discuss their ideas. Ask each group to make a musical motif for each of the things on their list. Motif is the term for a short musical idea. It can be a rhythm, a collection of notes or even a sound effect. Encourage your students to keep their motifs short and simple.</a:t>
            </a:r>
          </a:p>
          <a:p>
            <a:r>
              <a:rPr lang="en-GB" sz="1200" kern="1200" dirty="0" smtClean="0">
                <a:solidFill>
                  <a:schemeClr val="tx1"/>
                </a:solidFill>
                <a:effectLst/>
                <a:latin typeface="+mn-lt"/>
                <a:ea typeface="+mn-ea"/>
                <a:cs typeface="+mn-cs"/>
              </a:rPr>
              <a:t> </a:t>
            </a:r>
          </a:p>
          <a:p>
            <a:pPr lvl="0"/>
            <a:endParaRPr lang="en-GB" sz="1200" b="1"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Challenge </a:t>
            </a:r>
            <a:r>
              <a:rPr lang="en-GB" sz="1200" kern="1200" dirty="0" smtClean="0">
                <a:solidFill>
                  <a:schemeClr val="tx1"/>
                </a:solidFill>
                <a:effectLst/>
                <a:latin typeface="+mn-lt"/>
                <a:ea typeface="+mn-ea"/>
                <a:cs typeface="+mn-cs"/>
              </a:rPr>
              <a:t>each group to make a short piece from these motifs (just as Holst did with his motifs for Mars). They could use the following questions to help them</a:t>
            </a:r>
          </a:p>
          <a:p>
            <a:pPr lvl="0"/>
            <a:r>
              <a:rPr lang="en-GB" sz="1200" kern="1200" dirty="0" smtClean="0">
                <a:solidFill>
                  <a:schemeClr val="tx1"/>
                </a:solidFill>
                <a:effectLst/>
                <a:latin typeface="+mn-lt"/>
                <a:ea typeface="+mn-ea"/>
                <a:cs typeface="+mn-cs"/>
              </a:rPr>
              <a:t>	What goes first?</a:t>
            </a:r>
          </a:p>
          <a:p>
            <a:pPr lvl="0"/>
            <a:r>
              <a:rPr lang="en-GB" sz="1200" kern="1200" dirty="0" smtClean="0">
                <a:solidFill>
                  <a:schemeClr val="tx1"/>
                </a:solidFill>
                <a:effectLst/>
                <a:latin typeface="+mn-lt"/>
                <a:ea typeface="+mn-ea"/>
                <a:cs typeface="+mn-cs"/>
              </a:rPr>
              <a:t>	What goes last?</a:t>
            </a:r>
          </a:p>
          <a:p>
            <a:pPr lvl="0"/>
            <a:r>
              <a:rPr lang="en-GB" sz="1200" kern="1200" dirty="0" smtClean="0">
                <a:solidFill>
                  <a:schemeClr val="tx1"/>
                </a:solidFill>
                <a:effectLst/>
                <a:latin typeface="+mn-lt"/>
                <a:ea typeface="+mn-ea"/>
                <a:cs typeface="+mn-cs"/>
              </a:rPr>
              <a:t>	Do any of the ideas fit together?</a:t>
            </a:r>
          </a:p>
          <a:p>
            <a:pPr lvl="0"/>
            <a:r>
              <a:rPr lang="en-GB" sz="1200" kern="1200" dirty="0" smtClean="0">
                <a:solidFill>
                  <a:schemeClr val="tx1"/>
                </a:solidFill>
                <a:effectLst/>
                <a:latin typeface="+mn-lt"/>
                <a:ea typeface="+mn-ea"/>
                <a:cs typeface="+mn-cs"/>
              </a:rPr>
              <a:t>	Do the ideas overlap, transform or repeat?</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lvl="0"/>
            <a:r>
              <a:rPr lang="en-GB" sz="1200" b="1" kern="1200" dirty="0" smtClean="0">
                <a:solidFill>
                  <a:schemeClr val="tx1"/>
                </a:solidFill>
                <a:effectLst/>
                <a:latin typeface="+mn-lt"/>
                <a:ea typeface="+mn-ea"/>
                <a:cs typeface="+mn-cs"/>
              </a:rPr>
              <a:t>Finally, </a:t>
            </a:r>
            <a:r>
              <a:rPr lang="en-GB" sz="1200" kern="1200" dirty="0" smtClean="0">
                <a:solidFill>
                  <a:schemeClr val="tx1"/>
                </a:solidFill>
                <a:effectLst/>
                <a:latin typeface="+mn-lt"/>
                <a:ea typeface="+mn-ea"/>
                <a:cs typeface="+mn-cs"/>
              </a:rPr>
              <a:t>hear their final pieces. You could even make a concert out of the new planet (group) pieces and the (full class) version of Mars with a backdrop of artwork inspired by the planets!</a:t>
            </a:r>
          </a:p>
          <a:p>
            <a:r>
              <a:rPr lang="en-US" sz="1200" u="none" strike="noStrike"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31</a:t>
            </a:fld>
            <a:endParaRPr lang="en-US"/>
          </a:p>
        </p:txBody>
      </p:sp>
    </p:spTree>
    <p:extLst>
      <p:ext uri="{BB962C8B-B14F-4D97-AF65-F5344CB8AC3E}">
        <p14:creationId xmlns:p14="http://schemas.microsoft.com/office/powerpoint/2010/main" val="1160129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smtClean="0">
                <a:solidFill>
                  <a:schemeClr val="tx1"/>
                </a:solidFill>
                <a:effectLst/>
                <a:latin typeface="+mn-lt"/>
                <a:ea typeface="+mn-ea"/>
                <a:cs typeface="+mn-cs"/>
              </a:rPr>
              <a:t>Resources required</a:t>
            </a:r>
          </a:p>
          <a:p>
            <a:endParaRPr lang="en-GB" sz="1200" i="0" kern="1200" dirty="0" smtClean="0">
              <a:solidFill>
                <a:schemeClr val="tx1"/>
              </a:solidFill>
              <a:effectLst/>
              <a:latin typeface="+mn-lt"/>
              <a:ea typeface="+mn-ea"/>
              <a:cs typeface="+mn-cs"/>
            </a:endParaRPr>
          </a:p>
          <a:p>
            <a:pPr lvl="0" rtl="0"/>
            <a:r>
              <a:rPr lang="en-GB" sz="1200" kern="1200" dirty="0" smtClean="0">
                <a:solidFill>
                  <a:schemeClr val="tx1"/>
                </a:solidFill>
                <a:effectLst/>
                <a:latin typeface="+mn-lt"/>
                <a:ea typeface="+mn-ea"/>
                <a:cs typeface="+mn-cs"/>
              </a:rPr>
              <a:t>Paper and pens</a:t>
            </a:r>
          </a:p>
          <a:p>
            <a:pPr lvl="0" rtl="0"/>
            <a:r>
              <a:rPr lang="en-GB" sz="1200" kern="1200" dirty="0" smtClean="0">
                <a:solidFill>
                  <a:schemeClr val="tx1"/>
                </a:solidFill>
                <a:effectLst/>
                <a:latin typeface="+mn-lt"/>
                <a:ea typeface="+mn-ea"/>
                <a:cs typeface="+mn-cs"/>
              </a:rPr>
              <a:t>Classroom percussion instruments and any other instruments that your children might be learning</a:t>
            </a:r>
          </a:p>
          <a:p>
            <a:endParaRPr lang="en-GB" sz="1200" i="0" kern="1200" dirty="0" smtClean="0">
              <a:solidFill>
                <a:schemeClr val="tx1"/>
              </a:solidFill>
              <a:effectLst/>
              <a:latin typeface="+mn-lt"/>
              <a:ea typeface="+mn-ea"/>
              <a:cs typeface="+mn-cs"/>
            </a:endParaRPr>
          </a:p>
          <a:p>
            <a:endParaRPr lang="en-GB" dirty="0" smtClean="0"/>
          </a:p>
          <a:p>
            <a:r>
              <a:rPr lang="en-GB" sz="1200" i="1" kern="1200" dirty="0" smtClean="0">
                <a:solidFill>
                  <a:schemeClr val="tx1"/>
                </a:solidFill>
                <a:effectLst/>
                <a:latin typeface="+mn-lt"/>
                <a:ea typeface="+mn-ea"/>
                <a:cs typeface="+mn-cs"/>
              </a:rPr>
              <a:t>This scheme of work is plotted out over six lessons. Feel free to adapt it to suit your children and the resources you have available.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The six lessons at a glance</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Lesson 1:</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Listen and describe a piece of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Watch the orchestral performance and discuss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Use the music as stimulus for artwork</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Listen with attention to detail and recall sounds with increasing aural memory</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Appreciate and understand a wide range of high-quality live and recorded music drawn from different traditions and from great composers 				and musicians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Develop an understanding of the history of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Lesson 2:</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Learn two asymmetrical ostinatos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Orchestrate them and use them to create a crescendo</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Listen with attention to detail and recall sounds with increasing aural memory</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Play and perform in solo and ensemble contexts, using voices and playing musical instruments with increasing accuracy, fluency, control and 				expression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Lesson 3:</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Invent new ostinatos in a march style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Choose appropriate instruments and work in groups to structure these ideas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Listen with attention to detail and recall sounds with increasing aural memory</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Improvise and compose music for a range of purposes using the interrelated dimensions of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Play and perform in solo and ensemble contexts, using voices and playing musical instruments with increasing accuracy, fluency, control and 				expression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Lesson 4:</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Structure two pieces of music into one larger piece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Improvise and compose music for a range of purposes using the interrelated dimensions of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Play and perform in solo and ensemble contexts, using voices and playing musical instruments with increasing accuracy, fluency, control and 				expression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Lesson 5:</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Follow a diagram (or listen and invent a diagram) to create Holst’s coda</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Structure all ideas so far into one big piece and perform it to an audience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Use technical terminology where appropriate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Improvise and compose music for a range of purposes using the interrelated dimensions of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Play and perform in solo and ensemble contexts, using voices and playing musical instruments with increasing accuracy, fluency, control and 				expression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Lesson 6:</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Create musical motifs to describe a new planet</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Structure these ideas into a piece</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Play and perform in solo and ensemble contexts, using their voices and playing musical instruments with increasing accuracy, fluency, control 				and expression</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Improvise and compose music for a range of purposes using the interrelated dimensions of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3</a:t>
            </a:fld>
            <a:endParaRPr lang="en-US"/>
          </a:p>
        </p:txBody>
      </p:sp>
    </p:spTree>
    <p:extLst>
      <p:ext uri="{BB962C8B-B14F-4D97-AF65-F5344CB8AC3E}">
        <p14:creationId xmlns:p14="http://schemas.microsoft.com/office/powerpoint/2010/main" val="1739531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Lesson 1:</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Listen and describe a piece of music</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Watch the orchestral performance and discuss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Use the music as stimulus for artwork</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Listen with attention to detail and recall sounds with increasing aural memory</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Appreciate and understand a wide range of high-quality live and recorded music drawn from different traditions and from great composers 				and musicians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Develop an understanding of the history of music</a:t>
            </a:r>
            <a:endParaRPr lang="en-GB" sz="1200" kern="1200" dirty="0" smtClean="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5</a:t>
            </a:fld>
            <a:endParaRPr lang="en-US"/>
          </a:p>
        </p:txBody>
      </p:sp>
    </p:spTree>
    <p:extLst>
      <p:ext uri="{BB962C8B-B14F-4D97-AF65-F5344CB8AC3E}">
        <p14:creationId xmlns:p14="http://schemas.microsoft.com/office/powerpoint/2010/main" val="4111767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289F494-1822-9445-98EB-F7F0987FA13D}" type="slidenum">
              <a:rPr lang="en-US" smtClean="0"/>
              <a:t>6</a:t>
            </a:fld>
            <a:endParaRPr lang="en-US"/>
          </a:p>
        </p:txBody>
      </p:sp>
    </p:spTree>
    <p:extLst>
      <p:ext uri="{BB962C8B-B14F-4D97-AF65-F5344CB8AC3E}">
        <p14:creationId xmlns:p14="http://schemas.microsoft.com/office/powerpoint/2010/main" val="3769263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GB" sz="1200" b="1" u="none" strike="noStrike" kern="1200" dirty="0" smtClean="0">
                <a:solidFill>
                  <a:schemeClr val="tx1"/>
                </a:solidFill>
                <a:effectLst/>
                <a:latin typeface="+mn-lt"/>
                <a:ea typeface="+mn-ea"/>
                <a:cs typeface="+mn-cs"/>
              </a:rPr>
              <a:t>LESSON 1:</a:t>
            </a:r>
          </a:p>
          <a:p>
            <a:pPr lvl="0" rtl="0" fontAlgn="base"/>
            <a:r>
              <a:rPr lang="en-GB" sz="1200" b="1" u="none" strike="noStrike" kern="1200" dirty="0" smtClean="0">
                <a:solidFill>
                  <a:schemeClr val="tx1"/>
                </a:solidFill>
                <a:effectLst/>
                <a:latin typeface="+mn-lt"/>
                <a:ea typeface="+mn-ea"/>
                <a:cs typeface="+mn-cs"/>
              </a:rPr>
              <a:t>Prepare your class</a:t>
            </a:r>
            <a:endParaRPr lang="en-GB" sz="1200" u="none" strike="noStrike"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Explain to your class that you are going to begin a 6-week music project focusing on a fantastic piece of music by a composer called Gustav Holst. Explain further that Holst wrote music to describe the planets.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fontAlgn="base"/>
            <a:r>
              <a:rPr lang="en-GB" sz="1200" b="1" u="none" strike="noStrike" kern="1200" dirty="0" smtClean="0">
                <a:solidFill>
                  <a:schemeClr val="tx1"/>
                </a:solidFill>
                <a:effectLst/>
                <a:latin typeface="+mn-lt"/>
                <a:ea typeface="+mn-ea"/>
                <a:cs typeface="+mn-cs"/>
              </a:rPr>
              <a:t>Watch </a:t>
            </a:r>
            <a:r>
              <a:rPr lang="en-GB" sz="1200" u="none" strike="noStrike" kern="1200" dirty="0" smtClean="0">
                <a:solidFill>
                  <a:schemeClr val="tx1"/>
                </a:solidFill>
                <a:effectLst/>
                <a:latin typeface="+mn-lt"/>
                <a:ea typeface="+mn-ea"/>
                <a:cs typeface="+mn-cs"/>
              </a:rPr>
              <a:t>the orchestral performance film of Mars from the BBC 10 Pieces website (note that this is a shorter version than the original and so it is perfect for use in the classroom)</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Ask your children which planet they think it might be describing and after discussing their ideas reveal that it is mars. Holst called mars the Bringer of War.</a:t>
            </a: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At this point in the project you may also like to watch the introduction to Mars with Dick and Dom – also on the BBC 10 Pieces website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dirty="0" smtClean="0">
                <a:effectLst/>
              </a:rPr>
              <a:t> </a:t>
            </a:r>
            <a:r>
              <a:rPr lang="en-GB"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fontAlgn="base"/>
            <a:r>
              <a:rPr lang="en-GB" dirty="0" smtClean="0">
                <a:effectLst/>
              </a:rPr>
              <a:t/>
            </a:r>
            <a:br>
              <a:rPr lang="en-GB" dirty="0" smtClean="0">
                <a:effectLst/>
              </a:rPr>
            </a:br>
            <a:r>
              <a:rPr lang="en-GB" sz="1200" b="1" u="none" strike="noStrike" kern="1200" dirty="0" smtClean="0">
                <a:solidFill>
                  <a:schemeClr val="tx1"/>
                </a:solidFill>
                <a:effectLst/>
                <a:latin typeface="+mn-lt"/>
                <a:ea typeface="+mn-ea"/>
                <a:cs typeface="+mn-cs"/>
              </a:rPr>
              <a:t>Listening task. </a:t>
            </a:r>
            <a:r>
              <a:rPr lang="en-GB" sz="1200" u="none" strike="noStrike" kern="1200" dirty="0" smtClean="0">
                <a:solidFill>
                  <a:schemeClr val="tx1"/>
                </a:solidFill>
                <a:effectLst/>
                <a:latin typeface="+mn-lt"/>
                <a:ea typeface="+mn-ea"/>
                <a:cs typeface="+mn-cs"/>
              </a:rPr>
              <a:t>Give out paper and coloured pens to your class. As you watch and listen again ask them to write down answers to the following questions – </a:t>
            </a:r>
          </a:p>
          <a:p>
            <a:r>
              <a:rPr lang="en-GB" sz="1200" kern="120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	If the music was describing a colour, which colour would it be?</a:t>
            </a:r>
          </a:p>
          <a:p>
            <a:pPr lvl="0"/>
            <a:r>
              <a:rPr lang="en-GB" sz="1200" kern="1200" dirty="0" smtClean="0">
                <a:solidFill>
                  <a:schemeClr val="tx1"/>
                </a:solidFill>
                <a:effectLst/>
                <a:latin typeface="+mn-lt"/>
                <a:ea typeface="+mn-ea"/>
                <a:cs typeface="+mn-cs"/>
              </a:rPr>
              <a:t>	If the music was describing a shape, which shape would it be?</a:t>
            </a:r>
          </a:p>
          <a:p>
            <a:pPr lvl="0"/>
            <a:r>
              <a:rPr lang="en-GB" sz="1200" kern="1200" dirty="0" smtClean="0">
                <a:solidFill>
                  <a:schemeClr val="tx1"/>
                </a:solidFill>
                <a:effectLst/>
                <a:latin typeface="+mn-lt"/>
                <a:ea typeface="+mn-ea"/>
                <a:cs typeface="+mn-cs"/>
              </a:rPr>
              <a:t>	If the music was describing a line, would it be curvy and smooth or spiky and jagged?</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Encourage your children to write just one or two words for each answer, so they should have a list like this – </a:t>
            </a:r>
          </a:p>
          <a:p>
            <a:pPr lvl="0"/>
            <a:r>
              <a:rPr lang="en-GB" sz="1200" kern="1200" dirty="0" smtClean="0">
                <a:solidFill>
                  <a:schemeClr val="tx1"/>
                </a:solidFill>
                <a:effectLst/>
                <a:latin typeface="+mn-lt"/>
                <a:ea typeface="+mn-ea"/>
                <a:cs typeface="+mn-cs"/>
              </a:rPr>
              <a:t>		Purple</a:t>
            </a:r>
          </a:p>
          <a:p>
            <a:pPr lvl="0"/>
            <a:r>
              <a:rPr lang="en-GB" sz="1200" kern="1200" dirty="0" smtClean="0">
                <a:solidFill>
                  <a:schemeClr val="tx1"/>
                </a:solidFill>
                <a:effectLst/>
                <a:latin typeface="+mn-lt"/>
                <a:ea typeface="+mn-ea"/>
                <a:cs typeface="+mn-cs"/>
              </a:rPr>
              <a:t>		A triangle</a:t>
            </a:r>
          </a:p>
          <a:p>
            <a:pPr lvl="0"/>
            <a:r>
              <a:rPr lang="en-GB" sz="1200" kern="1200" dirty="0" smtClean="0">
                <a:solidFill>
                  <a:schemeClr val="tx1"/>
                </a:solidFill>
                <a:effectLst/>
                <a:latin typeface="+mn-lt"/>
                <a:ea typeface="+mn-ea"/>
                <a:cs typeface="+mn-cs"/>
              </a:rPr>
              <a:t>		Spiky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fontAlgn="base"/>
            <a:r>
              <a:rPr lang="en-GB" sz="1200" b="1" u="none" strike="noStrike" kern="1200" dirty="0" smtClean="0">
                <a:solidFill>
                  <a:schemeClr val="tx1"/>
                </a:solidFill>
                <a:effectLst/>
                <a:latin typeface="+mn-lt"/>
                <a:ea typeface="+mn-ea"/>
                <a:cs typeface="+mn-cs"/>
              </a:rPr>
              <a:t>Explain </a:t>
            </a:r>
            <a:r>
              <a:rPr lang="en-GB" sz="1200" u="none" strike="noStrike" kern="1200" dirty="0" smtClean="0">
                <a:solidFill>
                  <a:schemeClr val="tx1"/>
                </a:solidFill>
                <a:effectLst/>
                <a:latin typeface="+mn-lt"/>
                <a:ea typeface="+mn-ea"/>
                <a:cs typeface="+mn-cs"/>
              </a:rPr>
              <a:t>that the music could be describing a spaceship travelling to mars. As you listen again (perhaps several times), ask your class to draw the spaceship using the music as inspiration but also the short list they have made above. (i.e. this one would be purple, triangular and spiky)</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fontAlgn="base"/>
            <a:r>
              <a:rPr lang="en-GB" sz="1200" b="1" u="none" strike="noStrike" kern="1200" dirty="0" smtClean="0">
                <a:solidFill>
                  <a:schemeClr val="tx1"/>
                </a:solidFill>
                <a:effectLst/>
                <a:latin typeface="+mn-lt"/>
                <a:ea typeface="+mn-ea"/>
                <a:cs typeface="+mn-cs"/>
              </a:rPr>
              <a:t>Finally, discuss</a:t>
            </a:r>
            <a:r>
              <a:rPr lang="en-GB" sz="1200" u="none" strike="noStrike" kern="1200" dirty="0" smtClean="0">
                <a:solidFill>
                  <a:schemeClr val="tx1"/>
                </a:solidFill>
                <a:effectLst/>
                <a:latin typeface="+mn-lt"/>
                <a:ea typeface="+mn-ea"/>
                <a:cs typeface="+mn-cs"/>
              </a:rPr>
              <a:t> their artwork and show some to the class. Tell them that all of their efforts are correct because it is what they imagined whilst they listened. </a:t>
            </a:r>
          </a:p>
          <a:p>
            <a:r>
              <a:rPr lang="en-GB" sz="1200" kern="1200" dirty="0" smtClean="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8</a:t>
            </a:fld>
            <a:endParaRPr lang="en-US"/>
          </a:p>
        </p:txBody>
      </p:sp>
    </p:spTree>
    <p:extLst>
      <p:ext uri="{BB962C8B-B14F-4D97-AF65-F5344CB8AC3E}">
        <p14:creationId xmlns:p14="http://schemas.microsoft.com/office/powerpoint/2010/main" val="2413055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GB" sz="1200" b="1" u="none" strike="noStrike" kern="1200" dirty="0" smtClean="0">
                <a:solidFill>
                  <a:schemeClr val="tx1"/>
                </a:solidFill>
                <a:effectLst/>
                <a:latin typeface="+mn-lt"/>
                <a:ea typeface="+mn-ea"/>
                <a:cs typeface="+mn-cs"/>
              </a:rPr>
              <a:t>LESSON 1:</a:t>
            </a:r>
          </a:p>
          <a:p>
            <a:pPr lvl="0" rtl="0" fontAlgn="base"/>
            <a:r>
              <a:rPr lang="en-GB" sz="1200" b="1" u="none" strike="noStrike" kern="1200" dirty="0" smtClean="0">
                <a:solidFill>
                  <a:schemeClr val="tx1"/>
                </a:solidFill>
                <a:effectLst/>
                <a:latin typeface="+mn-lt"/>
                <a:ea typeface="+mn-ea"/>
                <a:cs typeface="+mn-cs"/>
              </a:rPr>
              <a:t>Prepare your class</a:t>
            </a:r>
            <a:endParaRPr lang="en-GB" sz="1200" u="none" strike="noStrike"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Explain to your class that you are going to begin a 6-week music project focusing on a fantastic piece of music by a composer called Gustav Holst. Explain further that Holst wrote music to describe the planets.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fontAlgn="base"/>
            <a:r>
              <a:rPr lang="en-GB" sz="1200" b="1" u="none" strike="noStrike" kern="1200" dirty="0" smtClean="0">
                <a:solidFill>
                  <a:schemeClr val="tx1"/>
                </a:solidFill>
                <a:effectLst/>
                <a:latin typeface="+mn-lt"/>
                <a:ea typeface="+mn-ea"/>
                <a:cs typeface="+mn-cs"/>
              </a:rPr>
              <a:t>Watch </a:t>
            </a:r>
            <a:r>
              <a:rPr lang="en-GB" sz="1200" u="none" strike="noStrike" kern="1200" dirty="0" smtClean="0">
                <a:solidFill>
                  <a:schemeClr val="tx1"/>
                </a:solidFill>
                <a:effectLst/>
                <a:latin typeface="+mn-lt"/>
                <a:ea typeface="+mn-ea"/>
                <a:cs typeface="+mn-cs"/>
              </a:rPr>
              <a:t>the orchestral performance film of Mars from the BBC 10 Pieces website (note that this is a shorter version than the original and so it is perfect for use in the classroom)</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Ask your children which planet they think it might be describing and after discussing their ideas reveal that it is mars. Holst called mars the Bringer of War.</a:t>
            </a: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At this point in the project you may also like to watch the introduction to Mars with Dick and Dom – also on the BBC 10 Pieces website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dirty="0" smtClean="0">
                <a:effectLst/>
              </a:rPr>
              <a:t> </a:t>
            </a:r>
            <a:r>
              <a:rPr lang="en-GB"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fontAlgn="base"/>
            <a:r>
              <a:rPr lang="en-GB" dirty="0" smtClean="0">
                <a:effectLst/>
              </a:rPr>
              <a:t/>
            </a:r>
            <a:br>
              <a:rPr lang="en-GB" dirty="0" smtClean="0">
                <a:effectLst/>
              </a:rPr>
            </a:br>
            <a:r>
              <a:rPr lang="en-GB" sz="1200" b="1" u="none" strike="noStrike" kern="1200" dirty="0" smtClean="0">
                <a:solidFill>
                  <a:schemeClr val="tx1"/>
                </a:solidFill>
                <a:effectLst/>
                <a:latin typeface="+mn-lt"/>
                <a:ea typeface="+mn-ea"/>
                <a:cs typeface="+mn-cs"/>
              </a:rPr>
              <a:t>Listening task. </a:t>
            </a:r>
            <a:r>
              <a:rPr lang="en-GB" sz="1200" u="none" strike="noStrike" kern="1200" dirty="0" smtClean="0">
                <a:solidFill>
                  <a:schemeClr val="tx1"/>
                </a:solidFill>
                <a:effectLst/>
                <a:latin typeface="+mn-lt"/>
                <a:ea typeface="+mn-ea"/>
                <a:cs typeface="+mn-cs"/>
              </a:rPr>
              <a:t>Give out paper and coloured pens to your class. As you watch and listen again ask them to write down answers to the following questions – </a:t>
            </a:r>
          </a:p>
          <a:p>
            <a:r>
              <a:rPr lang="en-GB" sz="1200" kern="120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	If the music was describing a colour, which colour would it be?</a:t>
            </a:r>
          </a:p>
          <a:p>
            <a:pPr lvl="0"/>
            <a:r>
              <a:rPr lang="en-GB" sz="1200" kern="1200" dirty="0" smtClean="0">
                <a:solidFill>
                  <a:schemeClr val="tx1"/>
                </a:solidFill>
                <a:effectLst/>
                <a:latin typeface="+mn-lt"/>
                <a:ea typeface="+mn-ea"/>
                <a:cs typeface="+mn-cs"/>
              </a:rPr>
              <a:t>	If the music was describing a shape, which shape would it be?</a:t>
            </a:r>
          </a:p>
          <a:p>
            <a:pPr lvl="0"/>
            <a:r>
              <a:rPr lang="en-GB" sz="1200" kern="1200" dirty="0" smtClean="0">
                <a:solidFill>
                  <a:schemeClr val="tx1"/>
                </a:solidFill>
                <a:effectLst/>
                <a:latin typeface="+mn-lt"/>
                <a:ea typeface="+mn-ea"/>
                <a:cs typeface="+mn-cs"/>
              </a:rPr>
              <a:t>	If the music was describing a line, would it be curvy and smooth or spiky and jagged?</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Encourage your children to write just one or two words for each answer, so they should have a list like this – </a:t>
            </a:r>
          </a:p>
          <a:p>
            <a:pPr lvl="0"/>
            <a:r>
              <a:rPr lang="en-GB" sz="1200" kern="1200" dirty="0" smtClean="0">
                <a:solidFill>
                  <a:schemeClr val="tx1"/>
                </a:solidFill>
                <a:effectLst/>
                <a:latin typeface="+mn-lt"/>
                <a:ea typeface="+mn-ea"/>
                <a:cs typeface="+mn-cs"/>
              </a:rPr>
              <a:t>		Purple</a:t>
            </a:r>
          </a:p>
          <a:p>
            <a:pPr lvl="0"/>
            <a:r>
              <a:rPr lang="en-GB" sz="1200" kern="1200" dirty="0" smtClean="0">
                <a:solidFill>
                  <a:schemeClr val="tx1"/>
                </a:solidFill>
                <a:effectLst/>
                <a:latin typeface="+mn-lt"/>
                <a:ea typeface="+mn-ea"/>
                <a:cs typeface="+mn-cs"/>
              </a:rPr>
              <a:t>		A triangle</a:t>
            </a:r>
          </a:p>
          <a:p>
            <a:pPr lvl="0"/>
            <a:r>
              <a:rPr lang="en-GB" sz="1200" kern="1200" dirty="0" smtClean="0">
                <a:solidFill>
                  <a:schemeClr val="tx1"/>
                </a:solidFill>
                <a:effectLst/>
                <a:latin typeface="+mn-lt"/>
                <a:ea typeface="+mn-ea"/>
                <a:cs typeface="+mn-cs"/>
              </a:rPr>
              <a:t>		Spiky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fontAlgn="base"/>
            <a:r>
              <a:rPr lang="en-GB" sz="1200" b="1" u="none" strike="noStrike" kern="1200" dirty="0" smtClean="0">
                <a:solidFill>
                  <a:schemeClr val="tx1"/>
                </a:solidFill>
                <a:effectLst/>
                <a:latin typeface="+mn-lt"/>
                <a:ea typeface="+mn-ea"/>
                <a:cs typeface="+mn-cs"/>
              </a:rPr>
              <a:t>Explain </a:t>
            </a:r>
            <a:r>
              <a:rPr lang="en-GB" sz="1200" u="none" strike="noStrike" kern="1200" dirty="0" smtClean="0">
                <a:solidFill>
                  <a:schemeClr val="tx1"/>
                </a:solidFill>
                <a:effectLst/>
                <a:latin typeface="+mn-lt"/>
                <a:ea typeface="+mn-ea"/>
                <a:cs typeface="+mn-cs"/>
              </a:rPr>
              <a:t>that the music could be describing a spaceship travelling to mars. As you listen again (perhaps several times), ask your class to draw the spaceship using the music as inspiration but also the short list they have made above. (i.e. this one would be purple, triangular and spiky)</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fontAlgn="base"/>
            <a:r>
              <a:rPr lang="en-GB" sz="1200" b="1" u="none" strike="noStrike" kern="1200" dirty="0" smtClean="0">
                <a:solidFill>
                  <a:schemeClr val="tx1"/>
                </a:solidFill>
                <a:effectLst/>
                <a:latin typeface="+mn-lt"/>
                <a:ea typeface="+mn-ea"/>
                <a:cs typeface="+mn-cs"/>
              </a:rPr>
              <a:t>Finally, discuss</a:t>
            </a:r>
            <a:r>
              <a:rPr lang="en-GB" sz="1200" u="none" strike="noStrike" kern="1200" dirty="0" smtClean="0">
                <a:solidFill>
                  <a:schemeClr val="tx1"/>
                </a:solidFill>
                <a:effectLst/>
                <a:latin typeface="+mn-lt"/>
                <a:ea typeface="+mn-ea"/>
                <a:cs typeface="+mn-cs"/>
              </a:rPr>
              <a:t> their artwork and show some to the class. Tell them that all of their efforts are correct because it is what they imagined whilst they listened. </a:t>
            </a:r>
          </a:p>
          <a:p>
            <a:r>
              <a:rPr lang="en-GB" sz="1200" kern="1200" dirty="0" smtClean="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9</a:t>
            </a:fld>
            <a:endParaRPr lang="en-US"/>
          </a:p>
        </p:txBody>
      </p:sp>
    </p:spTree>
    <p:extLst>
      <p:ext uri="{BB962C8B-B14F-4D97-AF65-F5344CB8AC3E}">
        <p14:creationId xmlns:p14="http://schemas.microsoft.com/office/powerpoint/2010/main" val="3226198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rtl="0" fontAlgn="base"/>
            <a:r>
              <a:rPr lang="en-GB" sz="1200" b="1" u="none" strike="noStrike" kern="1200" dirty="0" smtClean="0">
                <a:solidFill>
                  <a:schemeClr val="tx1"/>
                </a:solidFill>
                <a:effectLst/>
                <a:latin typeface="+mn-lt"/>
                <a:ea typeface="+mn-ea"/>
                <a:cs typeface="+mn-cs"/>
              </a:rPr>
              <a:t>LESSON 1:</a:t>
            </a:r>
          </a:p>
          <a:p>
            <a:pPr lvl="0" rtl="0" fontAlgn="base"/>
            <a:r>
              <a:rPr lang="en-GB" sz="1200" b="1" u="none" strike="noStrike" kern="1200" dirty="0" smtClean="0">
                <a:solidFill>
                  <a:schemeClr val="tx1"/>
                </a:solidFill>
                <a:effectLst/>
                <a:latin typeface="+mn-lt"/>
                <a:ea typeface="+mn-ea"/>
                <a:cs typeface="+mn-cs"/>
              </a:rPr>
              <a:t>Prepare your class</a:t>
            </a:r>
            <a:endParaRPr lang="en-GB" sz="1200" u="none" strike="noStrike"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Explain to your class that you are going to begin a 6-week music project focusing on a fantastic piece of music by a composer called Gustav Holst. Explain further that Holst wrote music to describe the planets.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fontAlgn="base"/>
            <a:r>
              <a:rPr lang="en-GB" sz="1200" b="1" u="none" strike="noStrike" kern="1200" dirty="0" smtClean="0">
                <a:solidFill>
                  <a:schemeClr val="tx1"/>
                </a:solidFill>
                <a:effectLst/>
                <a:latin typeface="+mn-lt"/>
                <a:ea typeface="+mn-ea"/>
                <a:cs typeface="+mn-cs"/>
              </a:rPr>
              <a:t>Watch </a:t>
            </a:r>
            <a:r>
              <a:rPr lang="en-GB" sz="1200" u="none" strike="noStrike" kern="1200" dirty="0" smtClean="0">
                <a:solidFill>
                  <a:schemeClr val="tx1"/>
                </a:solidFill>
                <a:effectLst/>
                <a:latin typeface="+mn-lt"/>
                <a:ea typeface="+mn-ea"/>
                <a:cs typeface="+mn-cs"/>
              </a:rPr>
              <a:t>the orchestral performance film of Mars from the BBC 10 Pieces website (note that this is a shorter version than the original and so it is perfect for use in the classroom)</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Ask your children which planet they think it might be describing and after discussing their ideas reveal that it is mars. Holst called mars the Bringer of War.</a:t>
            </a: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At this point in the project you may also like to watch the introduction to Mars with Dick and Dom – also on the BBC 10 Pieces website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dirty="0" smtClean="0">
                <a:effectLst/>
              </a:rPr>
              <a:t> </a:t>
            </a:r>
            <a:r>
              <a:rPr lang="en-GB"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fontAlgn="base"/>
            <a:r>
              <a:rPr lang="en-GB" dirty="0" smtClean="0">
                <a:effectLst/>
              </a:rPr>
              <a:t/>
            </a:r>
            <a:br>
              <a:rPr lang="en-GB" dirty="0" smtClean="0">
                <a:effectLst/>
              </a:rPr>
            </a:br>
            <a:r>
              <a:rPr lang="en-GB" sz="1200" b="1" u="none" strike="noStrike" kern="1200" dirty="0" smtClean="0">
                <a:solidFill>
                  <a:schemeClr val="tx1"/>
                </a:solidFill>
                <a:effectLst/>
                <a:latin typeface="+mn-lt"/>
                <a:ea typeface="+mn-ea"/>
                <a:cs typeface="+mn-cs"/>
              </a:rPr>
              <a:t>Listening task. </a:t>
            </a:r>
            <a:r>
              <a:rPr lang="en-GB" sz="1200" u="none" strike="noStrike" kern="1200" dirty="0" smtClean="0">
                <a:solidFill>
                  <a:schemeClr val="tx1"/>
                </a:solidFill>
                <a:effectLst/>
                <a:latin typeface="+mn-lt"/>
                <a:ea typeface="+mn-ea"/>
                <a:cs typeface="+mn-cs"/>
              </a:rPr>
              <a:t>Give out paper and coloured pens to your class. As you watch and listen again ask them to write down answers to the following questions – </a:t>
            </a:r>
          </a:p>
          <a:p>
            <a:r>
              <a:rPr lang="en-GB" sz="1200" kern="1200" dirty="0" smtClean="0">
                <a:solidFill>
                  <a:schemeClr val="tx1"/>
                </a:solidFill>
                <a:effectLst/>
                <a:latin typeface="+mn-lt"/>
                <a:ea typeface="+mn-ea"/>
                <a:cs typeface="+mn-cs"/>
              </a:rPr>
              <a:t> </a:t>
            </a:r>
          </a:p>
          <a:p>
            <a:pPr lvl="0"/>
            <a:r>
              <a:rPr lang="en-GB" sz="1200" kern="1200" dirty="0" smtClean="0">
                <a:solidFill>
                  <a:schemeClr val="tx1"/>
                </a:solidFill>
                <a:effectLst/>
                <a:latin typeface="+mn-lt"/>
                <a:ea typeface="+mn-ea"/>
                <a:cs typeface="+mn-cs"/>
              </a:rPr>
              <a:t>	If the music was describing a colour, which colour would it be?</a:t>
            </a:r>
          </a:p>
          <a:p>
            <a:pPr lvl="0"/>
            <a:r>
              <a:rPr lang="en-GB" sz="1200" kern="1200" dirty="0" smtClean="0">
                <a:solidFill>
                  <a:schemeClr val="tx1"/>
                </a:solidFill>
                <a:effectLst/>
                <a:latin typeface="+mn-lt"/>
                <a:ea typeface="+mn-ea"/>
                <a:cs typeface="+mn-cs"/>
              </a:rPr>
              <a:t>	If the music was describing a shape, which shape would it be?</a:t>
            </a:r>
          </a:p>
          <a:p>
            <a:pPr lvl="0"/>
            <a:r>
              <a:rPr lang="en-GB" sz="1200" kern="1200" dirty="0" smtClean="0">
                <a:solidFill>
                  <a:schemeClr val="tx1"/>
                </a:solidFill>
                <a:effectLst/>
                <a:latin typeface="+mn-lt"/>
                <a:ea typeface="+mn-ea"/>
                <a:cs typeface="+mn-cs"/>
              </a:rPr>
              <a:t>	If the music was describing a line, would it be curvy and smooth or spiky and jagged?</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Encourage your children to write just one or two words for each answer, so they should have a list like this – </a:t>
            </a:r>
          </a:p>
          <a:p>
            <a:pPr lvl="0"/>
            <a:r>
              <a:rPr lang="en-GB" sz="1200" kern="1200" dirty="0" smtClean="0">
                <a:solidFill>
                  <a:schemeClr val="tx1"/>
                </a:solidFill>
                <a:effectLst/>
                <a:latin typeface="+mn-lt"/>
                <a:ea typeface="+mn-ea"/>
                <a:cs typeface="+mn-cs"/>
              </a:rPr>
              <a:t>		Purple</a:t>
            </a:r>
          </a:p>
          <a:p>
            <a:pPr lvl="0"/>
            <a:r>
              <a:rPr lang="en-GB" sz="1200" kern="1200" dirty="0" smtClean="0">
                <a:solidFill>
                  <a:schemeClr val="tx1"/>
                </a:solidFill>
                <a:effectLst/>
                <a:latin typeface="+mn-lt"/>
                <a:ea typeface="+mn-ea"/>
                <a:cs typeface="+mn-cs"/>
              </a:rPr>
              <a:t>		A triangle</a:t>
            </a:r>
          </a:p>
          <a:p>
            <a:pPr lvl="0"/>
            <a:r>
              <a:rPr lang="en-GB" sz="1200" kern="1200" dirty="0" smtClean="0">
                <a:solidFill>
                  <a:schemeClr val="tx1"/>
                </a:solidFill>
                <a:effectLst/>
                <a:latin typeface="+mn-lt"/>
                <a:ea typeface="+mn-ea"/>
                <a:cs typeface="+mn-cs"/>
              </a:rPr>
              <a:t>		Spiky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fontAlgn="base"/>
            <a:r>
              <a:rPr lang="en-GB" sz="1200" b="1" u="none" strike="noStrike" kern="1200" dirty="0" smtClean="0">
                <a:solidFill>
                  <a:schemeClr val="tx1"/>
                </a:solidFill>
                <a:effectLst/>
                <a:latin typeface="+mn-lt"/>
                <a:ea typeface="+mn-ea"/>
                <a:cs typeface="+mn-cs"/>
              </a:rPr>
              <a:t>Explain </a:t>
            </a:r>
            <a:r>
              <a:rPr lang="en-GB" sz="1200" u="none" strike="noStrike" kern="1200" dirty="0" smtClean="0">
                <a:solidFill>
                  <a:schemeClr val="tx1"/>
                </a:solidFill>
                <a:effectLst/>
                <a:latin typeface="+mn-lt"/>
                <a:ea typeface="+mn-ea"/>
                <a:cs typeface="+mn-cs"/>
              </a:rPr>
              <a:t>that the music could be describing a spaceship travelling to mars. As you listen again (perhaps several times), ask your class to draw the spaceship using the music as inspiration but also the short list they have made above. (i.e. this one would be purple, triangular and spiky)</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pPr lvl="0" fontAlgn="base"/>
            <a:r>
              <a:rPr lang="en-GB" sz="1200" b="1" u="none" strike="noStrike" kern="1200" dirty="0" smtClean="0">
                <a:solidFill>
                  <a:schemeClr val="tx1"/>
                </a:solidFill>
                <a:effectLst/>
                <a:latin typeface="+mn-lt"/>
                <a:ea typeface="+mn-ea"/>
                <a:cs typeface="+mn-cs"/>
              </a:rPr>
              <a:t>Finally, discuss</a:t>
            </a:r>
            <a:r>
              <a:rPr lang="en-GB" sz="1200" u="none" strike="noStrike" kern="1200" dirty="0" smtClean="0">
                <a:solidFill>
                  <a:schemeClr val="tx1"/>
                </a:solidFill>
                <a:effectLst/>
                <a:latin typeface="+mn-lt"/>
                <a:ea typeface="+mn-ea"/>
                <a:cs typeface="+mn-cs"/>
              </a:rPr>
              <a:t> their artwork and show some to the class. Tell them that all of their efforts are correct because it is what they imagined whilst they listened. </a:t>
            </a:r>
          </a:p>
          <a:p>
            <a:r>
              <a:rPr lang="en-GB" sz="1200" kern="1200" dirty="0" smtClean="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10</a:t>
            </a:fld>
            <a:endParaRPr lang="en-US"/>
          </a:p>
        </p:txBody>
      </p:sp>
    </p:spTree>
    <p:extLst>
      <p:ext uri="{BB962C8B-B14F-4D97-AF65-F5344CB8AC3E}">
        <p14:creationId xmlns:p14="http://schemas.microsoft.com/office/powerpoint/2010/main" val="3226198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Lesson 2:</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Activities:		Learn two asymmetrical ostinatos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Orchestrate them and use them to create a crescendo</a:t>
            </a:r>
          </a:p>
          <a:p>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Curriculum link:	Listen with attention to detail and recall sounds with increasing aural memory</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Play and perform in solo and ensemble contexts, using voices and playing musical instruments with increasing accuracy, fluency, control and 				expression</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289F494-1822-9445-98EB-F7F0987FA13D}" type="slidenum">
              <a:rPr lang="en-US" smtClean="0"/>
              <a:t>11</a:t>
            </a:fld>
            <a:endParaRPr lang="en-US"/>
          </a:p>
        </p:txBody>
      </p:sp>
    </p:spTree>
    <p:extLst>
      <p:ext uri="{BB962C8B-B14F-4D97-AF65-F5344CB8AC3E}">
        <p14:creationId xmlns:p14="http://schemas.microsoft.com/office/powerpoint/2010/main" val="1747356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943769" y="2208213"/>
            <a:ext cx="7024687" cy="712787"/>
          </a:xfrm>
          <a:prstGeom prst="rect">
            <a:avLst/>
          </a:prstGeom>
        </p:spPr>
        <p:txBody>
          <a:bodyPr vert="horz"/>
          <a:lstStyle>
            <a:lvl1pPr marL="0" indent="0">
              <a:buFontTx/>
              <a:buNone/>
              <a:defRPr sz="3200" b="1" i="0" baseline="0">
                <a:solidFill>
                  <a:schemeClr val="tx1"/>
                </a:solidFill>
              </a:defRPr>
            </a:lvl1pPr>
          </a:lstStyle>
          <a:p>
            <a:pPr lvl="0"/>
            <a:r>
              <a:rPr lang="en-US" b="1" i="0" dirty="0" smtClean="0">
                <a:solidFill>
                  <a:schemeClr val="bg1"/>
                </a:solidFill>
              </a:rPr>
              <a:t>Composer name</a:t>
            </a:r>
            <a:endParaRPr lang="en-US" dirty="0"/>
          </a:p>
        </p:txBody>
      </p:sp>
      <p:sp>
        <p:nvSpPr>
          <p:cNvPr id="10" name="Text Placeholder 9"/>
          <p:cNvSpPr>
            <a:spLocks noGrp="1"/>
          </p:cNvSpPr>
          <p:nvPr>
            <p:ph type="body" sz="quarter" idx="14" hasCustomPrompt="1"/>
          </p:nvPr>
        </p:nvSpPr>
        <p:spPr>
          <a:xfrm>
            <a:off x="944563" y="3390280"/>
            <a:ext cx="7023100" cy="1370012"/>
          </a:xfrm>
          <a:prstGeom prst="rect">
            <a:avLst/>
          </a:prstGeom>
        </p:spPr>
        <p:txBody>
          <a:bodyPr vert="horz"/>
          <a:lstStyle>
            <a:lvl1pPr marL="0" indent="0">
              <a:buFontTx/>
              <a:buNone/>
              <a:defRPr sz="3200" b="1" i="0" baseline="0">
                <a:solidFill>
                  <a:schemeClr val="tx1"/>
                </a:solidFill>
              </a:defRPr>
            </a:lvl1pPr>
            <a:lvl2pPr marL="457200" indent="0">
              <a:buFontTx/>
              <a:buNone/>
              <a:defRPr sz="3200" b="1" i="0" baseline="0">
                <a:solidFill>
                  <a:schemeClr val="bg1"/>
                </a:solidFill>
              </a:defRPr>
            </a:lvl2pPr>
            <a:lvl3pPr marL="914400" indent="0">
              <a:buFontTx/>
              <a:buNone/>
              <a:defRPr sz="3200" b="1" i="0" baseline="0">
                <a:solidFill>
                  <a:schemeClr val="bg1"/>
                </a:solidFill>
              </a:defRPr>
            </a:lvl3pPr>
            <a:lvl4pPr marL="1371600" indent="0">
              <a:buFontTx/>
              <a:buNone/>
              <a:defRPr sz="3200" b="1" i="0" baseline="0">
                <a:solidFill>
                  <a:schemeClr val="bg1"/>
                </a:solidFill>
              </a:defRPr>
            </a:lvl4pPr>
            <a:lvl5pPr marL="1828800" indent="0">
              <a:buFontTx/>
              <a:buNone/>
              <a:defRPr sz="3200" b="1" i="0" baseline="0">
                <a:solidFill>
                  <a:schemeClr val="bg1"/>
                </a:solidFill>
              </a:defRPr>
            </a:lvl5pPr>
          </a:lstStyle>
          <a:p>
            <a:pPr lvl="0"/>
            <a:r>
              <a:rPr lang="en-GB" dirty="0" smtClean="0"/>
              <a:t>Piece name</a:t>
            </a:r>
            <a:endParaRPr lang="en-US" dirty="0"/>
          </a:p>
        </p:txBody>
      </p:sp>
      <p:sp>
        <p:nvSpPr>
          <p:cNvPr id="12" name="Text Placeholder 11"/>
          <p:cNvSpPr>
            <a:spLocks noGrp="1"/>
          </p:cNvSpPr>
          <p:nvPr>
            <p:ph type="body" sz="quarter" idx="15" hasCustomPrompt="1"/>
          </p:nvPr>
        </p:nvSpPr>
        <p:spPr>
          <a:xfrm>
            <a:off x="3008313" y="5178702"/>
            <a:ext cx="2895600" cy="784225"/>
          </a:xfrm>
          <a:prstGeom prst="rect">
            <a:avLst/>
          </a:prstGeom>
        </p:spPr>
        <p:txBody>
          <a:bodyPr vert="horz"/>
          <a:lstStyle>
            <a:lvl1pPr marL="0" indent="0">
              <a:buFontTx/>
              <a:buNone/>
              <a:defRPr sz="2000" baseline="0">
                <a:solidFill>
                  <a:schemeClr val="tx1"/>
                </a:solidFill>
                <a:latin typeface="Gill Sans"/>
              </a:defRPr>
            </a:lvl1pPr>
          </a:lstStyle>
          <a:p>
            <a:pPr lvl="0"/>
            <a:r>
              <a:rPr lang="en-GB" dirty="0" smtClean="0"/>
              <a:t>Author</a:t>
            </a:r>
            <a:endParaRPr lang="en-US" dirty="0"/>
          </a:p>
        </p:txBody>
      </p:sp>
    </p:spTree>
    <p:extLst>
      <p:ext uri="{BB962C8B-B14F-4D97-AF65-F5344CB8AC3E}">
        <p14:creationId xmlns:p14="http://schemas.microsoft.com/office/powerpoint/2010/main" val="1852460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Date Placeholder 11"/>
          <p:cNvSpPr>
            <a:spLocks noGrp="1"/>
          </p:cNvSpPr>
          <p:nvPr>
            <p:ph type="dt" sz="half" idx="2"/>
          </p:nvPr>
        </p:nvSpPr>
        <p:spPr>
          <a:xfrm>
            <a:off x="1074590" y="6356350"/>
            <a:ext cx="1891632" cy="365125"/>
          </a:xfrm>
          <a:prstGeom prst="rect">
            <a:avLst/>
          </a:prstGeom>
        </p:spPr>
        <p:txBody>
          <a:bodyPr vert="horz" lIns="91440" tIns="45720" rIns="91440" bIns="45720" rtlCol="0" anchor="ctr"/>
          <a:lstStyle>
            <a:lvl1pPr algn="r">
              <a:defRPr sz="900">
                <a:solidFill>
                  <a:schemeClr val="bg1">
                    <a:lumMod val="75000"/>
                  </a:schemeClr>
                </a:solidFill>
              </a:defRPr>
            </a:lvl1pPr>
          </a:lstStyle>
          <a:p>
            <a:endParaRPr lang="en-US" dirty="0"/>
          </a:p>
        </p:txBody>
      </p:sp>
      <p:sp>
        <p:nvSpPr>
          <p:cNvPr id="10" name="Footer Placeholder 12"/>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900">
                <a:solidFill>
                  <a:schemeClr val="bg1">
                    <a:lumMod val="75000"/>
                  </a:schemeClr>
                </a:solidFill>
                <a:latin typeface="Gill Sans"/>
                <a:cs typeface="Gill Sans"/>
              </a:defRPr>
            </a:lvl1pPr>
          </a:lstStyle>
          <a:p>
            <a:r>
              <a:rPr lang="en-US" smtClean="0"/>
              <a:t>Copyright Rachel Leach </a:t>
            </a:r>
            <a:endParaRPr lang="en-US" dirty="0"/>
          </a:p>
        </p:txBody>
      </p:sp>
      <p:sp>
        <p:nvSpPr>
          <p:cNvPr id="11" name="Slide Number Placeholder 13"/>
          <p:cNvSpPr>
            <a:spLocks noGrp="1"/>
          </p:cNvSpPr>
          <p:nvPr>
            <p:ph type="sldNum" sz="quarter" idx="4"/>
          </p:nvPr>
        </p:nvSpPr>
        <p:spPr>
          <a:xfrm>
            <a:off x="6189990" y="6356350"/>
            <a:ext cx="1897181" cy="365125"/>
          </a:xfrm>
          <a:prstGeom prst="rect">
            <a:avLst/>
          </a:prstGeom>
        </p:spPr>
        <p:txBody>
          <a:bodyPr vert="horz" lIns="91440" tIns="45720" rIns="91440" bIns="45720" rtlCol="0" anchor="ctr"/>
          <a:lstStyle>
            <a:lvl1pPr algn="r">
              <a:defRPr sz="900">
                <a:solidFill>
                  <a:schemeClr val="bg1">
                    <a:lumMod val="75000"/>
                  </a:schemeClr>
                </a:solidFill>
                <a:latin typeface="Gill Sans"/>
                <a:cs typeface="Gill Sans"/>
              </a:defRPr>
            </a:lvl1pPr>
          </a:lstStyle>
          <a:p>
            <a:pPr algn="l"/>
            <a:fld id="{FCCA3061-2AE2-5E4F-A955-D3D92C168D6F}" type="slidenum">
              <a:rPr lang="en-US" smtClean="0"/>
              <a:pPr algn="l"/>
              <a:t>‹#›</a:t>
            </a:fld>
            <a:endParaRPr lang="en-US" dirty="0"/>
          </a:p>
        </p:txBody>
      </p:sp>
      <p:sp>
        <p:nvSpPr>
          <p:cNvPr id="7" name="Title Placeholder 9"/>
          <p:cNvSpPr>
            <a:spLocks noGrp="1"/>
          </p:cNvSpPr>
          <p:nvPr>
            <p:ph type="title"/>
          </p:nvPr>
        </p:nvSpPr>
        <p:spPr>
          <a:xfrm>
            <a:off x="1074589" y="1228618"/>
            <a:ext cx="7012582" cy="937442"/>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8" name="Text Placeholder 10"/>
          <p:cNvSpPr>
            <a:spLocks noGrp="1"/>
          </p:cNvSpPr>
          <p:nvPr>
            <p:ph idx="1" hasCustomPrompt="1"/>
          </p:nvPr>
        </p:nvSpPr>
        <p:spPr>
          <a:xfrm>
            <a:off x="1074589" y="2388276"/>
            <a:ext cx="7012582" cy="3737887"/>
          </a:xfrm>
          <a:prstGeom prst="rect">
            <a:avLst/>
          </a:prstGeom>
        </p:spPr>
        <p:txBody>
          <a:bodyPr vert="horz" lIns="91440" tIns="45720" rIns="91440" bIns="45720" rtlCol="0">
            <a:normAutofit/>
          </a:bodyPr>
          <a:lstStyle/>
          <a:p>
            <a:pPr lvl="1"/>
            <a:r>
              <a:rPr lang="en-GB" dirty="0" smtClean="0"/>
              <a:t>Main text style</a:t>
            </a:r>
          </a:p>
          <a:p>
            <a:pPr lvl="2"/>
            <a:r>
              <a:rPr lang="en-GB" dirty="0" smtClean="0"/>
              <a:t>Bullet point style</a:t>
            </a:r>
          </a:p>
          <a:p>
            <a:pPr lvl="3"/>
            <a:r>
              <a:rPr lang="en-GB" dirty="0" smtClean="0"/>
              <a:t>Small text bold</a:t>
            </a:r>
          </a:p>
          <a:p>
            <a:pPr lvl="4"/>
            <a:r>
              <a:rPr lang="en-GB" dirty="0" smtClean="0"/>
              <a:t>Small text</a:t>
            </a:r>
            <a:endParaRPr lang="en-US" dirty="0"/>
          </a:p>
        </p:txBody>
      </p:sp>
    </p:spTree>
    <p:extLst>
      <p:ext uri="{BB962C8B-B14F-4D97-AF65-F5344CB8AC3E}">
        <p14:creationId xmlns:p14="http://schemas.microsoft.com/office/powerpoint/2010/main" val="19564671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7" name="Text Placeholder 15"/>
          <p:cNvSpPr>
            <a:spLocks noGrp="1"/>
          </p:cNvSpPr>
          <p:nvPr>
            <p:ph type="body" sz="quarter" idx="14" hasCustomPrompt="1"/>
          </p:nvPr>
        </p:nvSpPr>
        <p:spPr>
          <a:xfrm>
            <a:off x="1074739" y="2388276"/>
            <a:ext cx="3154914" cy="3737887"/>
          </a:xfrm>
        </p:spPr>
        <p:txBody>
          <a:bodyPr>
            <a:normAutofit/>
          </a:bodyPr>
          <a:lstStyle>
            <a:lvl1pPr>
              <a:defRPr sz="2800" b="1" i="0">
                <a:latin typeface="+mj-lt"/>
              </a:defRPr>
            </a:lvl1pPr>
            <a:lvl2pPr>
              <a:defRPr sz="2400" b="0" i="0">
                <a:latin typeface="+mn-lt"/>
              </a:defRPr>
            </a:lvl2pPr>
            <a:lvl3pPr>
              <a:defRPr sz="2400" b="0" i="0">
                <a:latin typeface="+mn-lt"/>
              </a:defRPr>
            </a:lvl3pPr>
            <a:lvl4pPr>
              <a:defRPr sz="1600" b="1" i="0">
                <a:latin typeface="+mj-lt"/>
              </a:defRPr>
            </a:lvl4pPr>
            <a:lvl5pPr>
              <a:defRPr sz="1600" b="0" i="0">
                <a:latin typeface="+mn-lt"/>
              </a:defRPr>
            </a:lvl5pPr>
          </a:lstStyle>
          <a:p>
            <a:pPr lvl="1"/>
            <a:r>
              <a:rPr lang="en-GB" dirty="0" smtClean="0"/>
              <a:t>Text style </a:t>
            </a:r>
          </a:p>
          <a:p>
            <a:pPr lvl="2"/>
            <a:r>
              <a:rPr lang="en-GB" dirty="0" smtClean="0"/>
              <a:t>Bullet style</a:t>
            </a:r>
          </a:p>
          <a:p>
            <a:pPr lvl="3"/>
            <a:r>
              <a:rPr lang="en-GB" dirty="0" smtClean="0"/>
              <a:t>Small Text bold</a:t>
            </a:r>
          </a:p>
          <a:p>
            <a:pPr lvl="4"/>
            <a:r>
              <a:rPr lang="en-GB" dirty="0" smtClean="0"/>
              <a:t>Small text</a:t>
            </a:r>
            <a:endParaRPr lang="en-US" dirty="0"/>
          </a:p>
        </p:txBody>
      </p:sp>
      <p:sp>
        <p:nvSpPr>
          <p:cNvPr id="9" name="Text Placeholder 8"/>
          <p:cNvSpPr>
            <a:spLocks noGrp="1"/>
          </p:cNvSpPr>
          <p:nvPr>
            <p:ph type="body" sz="quarter" idx="15" hasCustomPrompt="1"/>
          </p:nvPr>
        </p:nvSpPr>
        <p:spPr>
          <a:xfrm>
            <a:off x="4671391" y="2388276"/>
            <a:ext cx="3415334" cy="3737887"/>
          </a:xfrm>
        </p:spPr>
        <p:txBody>
          <a:bodyPr/>
          <a:lstStyle>
            <a:lvl1pPr>
              <a:defRPr b="1"/>
            </a:lvl1pPr>
            <a:lvl2pPr>
              <a:defRPr sz="2400"/>
            </a:lvl2pPr>
            <a:lvl3pPr>
              <a:defRPr sz="2400"/>
            </a:lvl3pPr>
            <a:lvl4pPr>
              <a:defRPr b="1"/>
            </a:lvl4pPr>
          </a:lstStyle>
          <a:p>
            <a:pPr lvl="1"/>
            <a:r>
              <a:rPr lang="en-GB" dirty="0" smtClean="0"/>
              <a:t>Text style </a:t>
            </a:r>
          </a:p>
          <a:p>
            <a:pPr lvl="2"/>
            <a:r>
              <a:rPr lang="en-GB" dirty="0" smtClean="0"/>
              <a:t>Bullet style</a:t>
            </a:r>
          </a:p>
          <a:p>
            <a:pPr lvl="3"/>
            <a:r>
              <a:rPr lang="en-GB" dirty="0" smtClean="0"/>
              <a:t>Small Text bold</a:t>
            </a:r>
          </a:p>
          <a:p>
            <a:pPr lvl="4"/>
            <a:r>
              <a:rPr lang="en-GB" dirty="0" smtClean="0"/>
              <a:t>Small text</a:t>
            </a:r>
            <a:endParaRPr lang="en-US" dirty="0"/>
          </a:p>
        </p:txBody>
      </p:sp>
      <p:sp>
        <p:nvSpPr>
          <p:cNvPr id="11" name="Title Placeholder 9"/>
          <p:cNvSpPr>
            <a:spLocks noGrp="1"/>
          </p:cNvSpPr>
          <p:nvPr>
            <p:ph type="title"/>
          </p:nvPr>
        </p:nvSpPr>
        <p:spPr>
          <a:xfrm>
            <a:off x="1074589" y="1228618"/>
            <a:ext cx="7012582" cy="937442"/>
          </a:xfrm>
          <a:prstGeom prst="rect">
            <a:avLst/>
          </a:prstGeom>
        </p:spPr>
        <p:txBody>
          <a:bodyPr vert="horz" lIns="91440" tIns="45720" rIns="91440" bIns="45720" rtlCol="0" anchor="ctr">
            <a:normAutofit/>
          </a:bodyPr>
          <a:lstStyle/>
          <a:p>
            <a:r>
              <a:rPr lang="en-GB" dirty="0" smtClean="0"/>
              <a:t>Slide title style</a:t>
            </a:r>
            <a:endParaRPr lang="en-US" dirty="0"/>
          </a:p>
        </p:txBody>
      </p:sp>
    </p:spTree>
    <p:extLst>
      <p:ext uri="{BB962C8B-B14F-4D97-AF65-F5344CB8AC3E}">
        <p14:creationId xmlns:p14="http://schemas.microsoft.com/office/powerpoint/2010/main" val="3872446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6" name="Title Placeholder 9"/>
          <p:cNvSpPr>
            <a:spLocks noGrp="1"/>
          </p:cNvSpPr>
          <p:nvPr>
            <p:ph type="title"/>
          </p:nvPr>
        </p:nvSpPr>
        <p:spPr>
          <a:xfrm>
            <a:off x="1044602" y="1127798"/>
            <a:ext cx="7012582" cy="843478"/>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7" name="Text Placeholder 10"/>
          <p:cNvSpPr>
            <a:spLocks noGrp="1"/>
          </p:cNvSpPr>
          <p:nvPr>
            <p:ph idx="1" hasCustomPrompt="1"/>
          </p:nvPr>
        </p:nvSpPr>
        <p:spPr>
          <a:xfrm>
            <a:off x="4577924" y="2056572"/>
            <a:ext cx="3479260" cy="4069592"/>
          </a:xfrm>
          <a:prstGeom prst="rect">
            <a:avLst/>
          </a:prstGeom>
        </p:spPr>
        <p:txBody>
          <a:bodyPr vert="horz" lIns="91440" tIns="45720" rIns="91440" bIns="45720" rtlCol="0">
            <a:normAutofit/>
          </a:bodyPr>
          <a:lstStyle/>
          <a:p>
            <a:pPr lvl="4"/>
            <a:r>
              <a:rPr lang="en-GB" dirty="0" smtClean="0"/>
              <a:t>Small text</a:t>
            </a:r>
            <a:endParaRPr lang="en-US" dirty="0"/>
          </a:p>
        </p:txBody>
      </p:sp>
      <p:sp>
        <p:nvSpPr>
          <p:cNvPr id="8" name="Picture Placeholder 11"/>
          <p:cNvSpPr>
            <a:spLocks noGrp="1"/>
          </p:cNvSpPr>
          <p:nvPr>
            <p:ph type="pic" sz="quarter" idx="13"/>
          </p:nvPr>
        </p:nvSpPr>
        <p:spPr>
          <a:xfrm>
            <a:off x="1044575" y="2056570"/>
            <a:ext cx="3411538" cy="4069593"/>
          </a:xfrm>
        </p:spPr>
        <p:txBody>
          <a:bodyPr/>
          <a:lstStyle/>
          <a:p>
            <a:endParaRPr lang="en-US"/>
          </a:p>
        </p:txBody>
      </p:sp>
    </p:spTree>
    <p:extLst>
      <p:ext uri="{BB962C8B-B14F-4D97-AF65-F5344CB8AC3E}">
        <p14:creationId xmlns:p14="http://schemas.microsoft.com/office/powerpoint/2010/main" val="4077043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11" name="Title Placeholder 9"/>
          <p:cNvSpPr>
            <a:spLocks noGrp="1"/>
          </p:cNvSpPr>
          <p:nvPr>
            <p:ph type="title"/>
          </p:nvPr>
        </p:nvSpPr>
        <p:spPr>
          <a:xfrm>
            <a:off x="1044602" y="1127798"/>
            <a:ext cx="7012582" cy="843478"/>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14" name="Text Placeholder 10"/>
          <p:cNvSpPr>
            <a:spLocks noGrp="1"/>
          </p:cNvSpPr>
          <p:nvPr>
            <p:ph idx="1" hasCustomPrompt="1"/>
          </p:nvPr>
        </p:nvSpPr>
        <p:spPr>
          <a:xfrm>
            <a:off x="4577924" y="2056572"/>
            <a:ext cx="3479260" cy="4069592"/>
          </a:xfrm>
          <a:prstGeom prst="rect">
            <a:avLst/>
          </a:prstGeom>
        </p:spPr>
        <p:txBody>
          <a:bodyPr vert="horz" lIns="91440" tIns="45720" rIns="91440" bIns="45720" rtlCol="0">
            <a:normAutofit/>
          </a:bodyPr>
          <a:lstStyle/>
          <a:p>
            <a:pPr lvl="4"/>
            <a:r>
              <a:rPr lang="en-GB" dirty="0" smtClean="0"/>
              <a:t>Small text</a:t>
            </a:r>
            <a:endParaRPr lang="en-US" dirty="0"/>
          </a:p>
        </p:txBody>
      </p:sp>
      <p:sp>
        <p:nvSpPr>
          <p:cNvPr id="16" name="Picture Placeholder 11"/>
          <p:cNvSpPr>
            <a:spLocks noGrp="1"/>
          </p:cNvSpPr>
          <p:nvPr>
            <p:ph type="pic" sz="quarter" idx="13"/>
          </p:nvPr>
        </p:nvSpPr>
        <p:spPr>
          <a:xfrm>
            <a:off x="1044575" y="2056570"/>
            <a:ext cx="3411538" cy="4069593"/>
          </a:xfrm>
        </p:spPr>
        <p:txBody>
          <a:bodyPr/>
          <a:lstStyle/>
          <a:p>
            <a:endParaRPr lang="en-US"/>
          </a:p>
        </p:txBody>
      </p:sp>
    </p:spTree>
    <p:extLst>
      <p:ext uri="{BB962C8B-B14F-4D97-AF65-F5344CB8AC3E}">
        <p14:creationId xmlns:p14="http://schemas.microsoft.com/office/powerpoint/2010/main" val="3696732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9" name="Title Placeholder 9"/>
          <p:cNvSpPr>
            <a:spLocks noGrp="1"/>
          </p:cNvSpPr>
          <p:nvPr>
            <p:ph type="title"/>
          </p:nvPr>
        </p:nvSpPr>
        <p:spPr>
          <a:xfrm>
            <a:off x="1044602" y="1127798"/>
            <a:ext cx="7012582" cy="843478"/>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10" name="Text Placeholder 10"/>
          <p:cNvSpPr>
            <a:spLocks noGrp="1"/>
          </p:cNvSpPr>
          <p:nvPr>
            <p:ph idx="1" hasCustomPrompt="1"/>
          </p:nvPr>
        </p:nvSpPr>
        <p:spPr>
          <a:xfrm>
            <a:off x="1044602" y="5297802"/>
            <a:ext cx="7012582" cy="828361"/>
          </a:xfrm>
          <a:prstGeom prst="rect">
            <a:avLst/>
          </a:prstGeom>
        </p:spPr>
        <p:txBody>
          <a:bodyPr vert="horz" lIns="91440" tIns="45720" rIns="91440" bIns="45720" rtlCol="0">
            <a:normAutofit/>
          </a:bodyPr>
          <a:lstStyle/>
          <a:p>
            <a:pPr lvl="4"/>
            <a:r>
              <a:rPr lang="en-GB" dirty="0" smtClean="0"/>
              <a:t>Small text</a:t>
            </a:r>
            <a:endParaRPr lang="en-US" dirty="0"/>
          </a:p>
        </p:txBody>
      </p:sp>
      <p:sp>
        <p:nvSpPr>
          <p:cNvPr id="12" name="Picture Placeholder 11"/>
          <p:cNvSpPr>
            <a:spLocks noGrp="1"/>
          </p:cNvSpPr>
          <p:nvPr>
            <p:ph type="pic" sz="quarter" idx="13"/>
          </p:nvPr>
        </p:nvSpPr>
        <p:spPr>
          <a:xfrm>
            <a:off x="1044575" y="2056571"/>
            <a:ext cx="7011988" cy="3109154"/>
          </a:xfrm>
        </p:spPr>
        <p:txBody>
          <a:bodyPr/>
          <a:lstStyle/>
          <a:p>
            <a:endParaRPr lang="en-US"/>
          </a:p>
        </p:txBody>
      </p:sp>
    </p:spTree>
    <p:extLst>
      <p:ext uri="{BB962C8B-B14F-4D97-AF65-F5344CB8AC3E}">
        <p14:creationId xmlns:p14="http://schemas.microsoft.com/office/powerpoint/2010/main" val="1327380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6" name="Title Placeholder 9"/>
          <p:cNvSpPr>
            <a:spLocks noGrp="1"/>
          </p:cNvSpPr>
          <p:nvPr>
            <p:ph type="title"/>
          </p:nvPr>
        </p:nvSpPr>
        <p:spPr>
          <a:xfrm>
            <a:off x="1074589" y="1228618"/>
            <a:ext cx="7012582" cy="937442"/>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9" name="Media Placeholder 8"/>
          <p:cNvSpPr>
            <a:spLocks noGrp="1"/>
          </p:cNvSpPr>
          <p:nvPr>
            <p:ph type="media" sz="quarter" idx="13"/>
          </p:nvPr>
        </p:nvSpPr>
        <p:spPr>
          <a:xfrm>
            <a:off x="1074738" y="2425700"/>
            <a:ext cx="7011987" cy="3697288"/>
          </a:xfrm>
        </p:spPr>
        <p:txBody>
          <a:bodyPr/>
          <a:lstStyle/>
          <a:p>
            <a:endParaRPr lang="en-US"/>
          </a:p>
        </p:txBody>
      </p:sp>
    </p:spTree>
    <p:extLst>
      <p:ext uri="{BB962C8B-B14F-4D97-AF65-F5344CB8AC3E}">
        <p14:creationId xmlns:p14="http://schemas.microsoft.com/office/powerpoint/2010/main" val="3489055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8" name="Title Placeholder 9"/>
          <p:cNvSpPr>
            <a:spLocks noGrp="1"/>
          </p:cNvSpPr>
          <p:nvPr>
            <p:ph type="title" hasCustomPrompt="1"/>
          </p:nvPr>
        </p:nvSpPr>
        <p:spPr>
          <a:xfrm>
            <a:off x="1074589" y="1228618"/>
            <a:ext cx="7012582" cy="937442"/>
          </a:xfrm>
          <a:prstGeom prst="rect">
            <a:avLst/>
          </a:prstGeom>
        </p:spPr>
        <p:txBody>
          <a:bodyPr vert="horz" lIns="91440" tIns="45720" rIns="91440" bIns="45720" rtlCol="0" anchor="ctr">
            <a:normAutofit/>
          </a:bodyPr>
          <a:lstStyle/>
          <a:p>
            <a:r>
              <a:rPr lang="en-GB" dirty="0" smtClean="0"/>
              <a:t>Glossary</a:t>
            </a:r>
            <a:endParaRPr lang="en-US" dirty="0"/>
          </a:p>
        </p:txBody>
      </p:sp>
      <p:sp>
        <p:nvSpPr>
          <p:cNvPr id="7" name="Table Placeholder 6"/>
          <p:cNvSpPr>
            <a:spLocks noGrp="1"/>
          </p:cNvSpPr>
          <p:nvPr>
            <p:ph type="tbl" sz="quarter" idx="13"/>
          </p:nvPr>
        </p:nvSpPr>
        <p:spPr>
          <a:xfrm>
            <a:off x="1074738" y="2482850"/>
            <a:ext cx="7011987" cy="3743325"/>
          </a:xfrm>
        </p:spPr>
        <p:txBody>
          <a:bodyPr/>
          <a:lstStyle/>
          <a:p>
            <a:endParaRPr lang="en-US"/>
          </a:p>
        </p:txBody>
      </p:sp>
    </p:spTree>
    <p:extLst>
      <p:ext uri="{BB962C8B-B14F-4D97-AF65-F5344CB8AC3E}">
        <p14:creationId xmlns:p14="http://schemas.microsoft.com/office/powerpoint/2010/main" val="2598572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smtClean="0"/>
              <a:t>Copyright Rachel Leach </a:t>
            </a:r>
            <a:endParaRPr lang="en-US" dirty="0"/>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a:t>
            </a:fld>
            <a:endParaRPr lang="en-US" dirty="0"/>
          </a:p>
        </p:txBody>
      </p:sp>
      <p:sp>
        <p:nvSpPr>
          <p:cNvPr id="8" name="Rectangle 7"/>
          <p:cNvSpPr/>
          <p:nvPr userDrawn="1"/>
        </p:nvSpPr>
        <p:spPr>
          <a:xfrm flipV="1">
            <a:off x="1044602" y="1971276"/>
            <a:ext cx="7012582" cy="94772"/>
          </a:xfrm>
          <a:prstGeom prst="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Placeholder 9"/>
          <p:cNvSpPr>
            <a:spLocks noGrp="1"/>
          </p:cNvSpPr>
          <p:nvPr>
            <p:ph type="title" hasCustomPrompt="1"/>
          </p:nvPr>
        </p:nvSpPr>
        <p:spPr>
          <a:xfrm>
            <a:off x="1044602" y="1127798"/>
            <a:ext cx="7012582" cy="843478"/>
          </a:xfrm>
          <a:prstGeom prst="rect">
            <a:avLst/>
          </a:prstGeom>
        </p:spPr>
        <p:txBody>
          <a:bodyPr vert="horz" lIns="91440" tIns="45720" rIns="91440" bIns="45720" rtlCol="0" anchor="ctr">
            <a:normAutofit/>
          </a:bodyPr>
          <a:lstStyle/>
          <a:p>
            <a:r>
              <a:rPr lang="en-GB" dirty="0" smtClean="0"/>
              <a:t>Lesson outcomes</a:t>
            </a:r>
            <a:endParaRPr lang="en-US" dirty="0"/>
          </a:p>
        </p:txBody>
      </p:sp>
      <p:sp>
        <p:nvSpPr>
          <p:cNvPr id="10" name="Text Placeholder 10"/>
          <p:cNvSpPr>
            <a:spLocks noGrp="1"/>
          </p:cNvSpPr>
          <p:nvPr>
            <p:ph type="body" idx="1" hasCustomPrompt="1"/>
          </p:nvPr>
        </p:nvSpPr>
        <p:spPr>
          <a:xfrm>
            <a:off x="1044602" y="2217686"/>
            <a:ext cx="7012582" cy="3908478"/>
          </a:xfrm>
          <a:prstGeom prst="rect">
            <a:avLst/>
          </a:prstGeom>
        </p:spPr>
        <p:txBody>
          <a:bodyPr vert="horz" lIns="91440" tIns="45720" rIns="91440" bIns="45720" rtlCol="0">
            <a:normAutofit/>
          </a:bodyPr>
          <a:lstStyle>
            <a:lvl3pPr marL="342900" marR="0" indent="-342900" algn="l" defTabSz="457200" rtl="0" eaLnBrk="1" fontAlgn="auto" latinLnBrk="0" hangingPunct="1">
              <a:lnSpc>
                <a:spcPct val="100000"/>
              </a:lnSpc>
              <a:spcBef>
                <a:spcPct val="20000"/>
              </a:spcBef>
              <a:spcAft>
                <a:spcPts val="0"/>
              </a:spcAft>
              <a:buClrTx/>
              <a:buSzTx/>
              <a:buFont typeface="Wingdings" charset="2"/>
              <a:buChar char="§"/>
              <a:tabLst/>
              <a:defRPr/>
            </a:lvl3pPr>
          </a:lstStyle>
          <a:p>
            <a:pPr lvl="2"/>
            <a:r>
              <a:rPr lang="en-GB" dirty="0" smtClean="0"/>
              <a:t>Bullet point style</a:t>
            </a:r>
          </a:p>
          <a:p>
            <a:pPr marL="342900" marR="0" lvl="2" indent="-342900" algn="l" defTabSz="457200" rtl="0" eaLnBrk="1" fontAlgn="auto" latinLnBrk="0" hangingPunct="1">
              <a:lnSpc>
                <a:spcPct val="100000"/>
              </a:lnSpc>
              <a:spcBef>
                <a:spcPct val="20000"/>
              </a:spcBef>
              <a:spcAft>
                <a:spcPts val="0"/>
              </a:spcAft>
              <a:buClrTx/>
              <a:buSzTx/>
              <a:buFont typeface="Wingdings" charset="2"/>
              <a:buChar char="§"/>
              <a:tabLst/>
              <a:defRPr/>
            </a:pPr>
            <a:r>
              <a:rPr lang="en-GB" dirty="0" smtClean="0"/>
              <a:t>Bullet point style</a:t>
            </a:r>
          </a:p>
          <a:p>
            <a:pPr marL="342900" marR="0" lvl="2" indent="-342900" algn="l" defTabSz="457200" rtl="0" eaLnBrk="1" fontAlgn="auto" latinLnBrk="0" hangingPunct="1">
              <a:lnSpc>
                <a:spcPct val="100000"/>
              </a:lnSpc>
              <a:spcBef>
                <a:spcPct val="20000"/>
              </a:spcBef>
              <a:spcAft>
                <a:spcPts val="0"/>
              </a:spcAft>
              <a:buClrTx/>
              <a:buSzTx/>
              <a:buFont typeface="Wingdings" charset="2"/>
              <a:buChar char="§"/>
              <a:tabLst/>
              <a:defRPr/>
            </a:pPr>
            <a:r>
              <a:rPr lang="en-GB" dirty="0" smtClean="0"/>
              <a:t>Bullet point style</a:t>
            </a:r>
          </a:p>
          <a:p>
            <a:pPr marL="342900" marR="0" lvl="2" indent="-342900" algn="l" defTabSz="457200" rtl="0" eaLnBrk="1" fontAlgn="auto" latinLnBrk="0" hangingPunct="1">
              <a:lnSpc>
                <a:spcPct val="100000"/>
              </a:lnSpc>
              <a:spcBef>
                <a:spcPct val="20000"/>
              </a:spcBef>
              <a:spcAft>
                <a:spcPts val="0"/>
              </a:spcAft>
              <a:buClrTx/>
              <a:buSzTx/>
              <a:buFont typeface="Wingdings" charset="2"/>
              <a:buChar char="§"/>
              <a:tabLst/>
              <a:defRPr/>
            </a:pPr>
            <a:r>
              <a:rPr lang="en-GB" dirty="0" smtClean="0"/>
              <a:t>Bullet point style</a:t>
            </a:r>
          </a:p>
          <a:p>
            <a:pPr marL="342900" marR="0" lvl="2" indent="-342900" algn="l" defTabSz="457200" rtl="0" eaLnBrk="1" fontAlgn="auto" latinLnBrk="0" hangingPunct="1">
              <a:lnSpc>
                <a:spcPct val="100000"/>
              </a:lnSpc>
              <a:spcBef>
                <a:spcPct val="20000"/>
              </a:spcBef>
              <a:spcAft>
                <a:spcPts val="0"/>
              </a:spcAft>
              <a:buClrTx/>
              <a:buSzTx/>
              <a:buFont typeface="Wingdings" charset="2"/>
              <a:buChar char="§"/>
              <a:tabLst/>
              <a:defRPr/>
            </a:pPr>
            <a:r>
              <a:rPr lang="en-GB" dirty="0" smtClean="0"/>
              <a:t>Bullet point style</a:t>
            </a:r>
          </a:p>
          <a:p>
            <a:pPr lvl="2"/>
            <a:endParaRPr lang="en-GB" dirty="0" smtClean="0"/>
          </a:p>
        </p:txBody>
      </p:sp>
    </p:spTree>
    <p:extLst>
      <p:ext uri="{BB962C8B-B14F-4D97-AF65-F5344CB8AC3E}">
        <p14:creationId xmlns:p14="http://schemas.microsoft.com/office/powerpoint/2010/main" val="24836307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4.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2.emf"/><Relationship Id="rId5" Type="http://schemas.openxmlformats.org/officeDocument/2006/relationships/slideLayout" Target="../slideLayouts/slideLayout6.xml"/><Relationship Id="rId10" Type="http://schemas.openxmlformats.org/officeDocument/2006/relationships/image" Target="../media/image1.emf"/><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F4C99"/>
        </a:solidFill>
        <a:effectLst/>
      </p:bgPr>
    </p:bg>
    <p:spTree>
      <p:nvGrpSpPr>
        <p:cNvPr id="1" name=""/>
        <p:cNvGrpSpPr/>
        <p:nvPr/>
      </p:nvGrpSpPr>
      <p:grpSpPr>
        <a:xfrm>
          <a:off x="0" y="0"/>
          <a:ext cx="0" cy="0"/>
          <a:chOff x="0" y="0"/>
          <a:chExt cx="0" cy="0"/>
        </a:xfrm>
      </p:grpSpPr>
      <p:sp>
        <p:nvSpPr>
          <p:cNvPr id="7" name="Right Triangle 6"/>
          <p:cNvSpPr/>
          <p:nvPr/>
        </p:nvSpPr>
        <p:spPr>
          <a:xfrm flipH="1">
            <a:off x="7862957" y="4538870"/>
            <a:ext cx="1281043" cy="2319130"/>
          </a:xfrm>
          <a:prstGeom prst="r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p:cNvSpPr/>
          <p:nvPr/>
        </p:nvSpPr>
        <p:spPr>
          <a:xfrm rot="10800000" flipH="1">
            <a:off x="0" y="0"/>
            <a:ext cx="1281043" cy="2319130"/>
          </a:xfrm>
          <a:prstGeom prst="rtTriangle">
            <a:avLst/>
          </a:prstGeom>
          <a:solidFill>
            <a:srgbClr val="FFD50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274545" y="-185036"/>
            <a:ext cx="2125550" cy="2673324"/>
          </a:xfrm>
          <a:prstGeom prst="rect">
            <a:avLst/>
          </a:prstGeom>
        </p:spPr>
      </p:pic>
      <p:pic>
        <p:nvPicPr>
          <p:cNvPr id="10" name="Picture 9"/>
          <p:cNvPicPr>
            <a:picLocks noChangeAspect="1"/>
          </p:cNvPicPr>
          <p:nvPr/>
        </p:nvPicPr>
        <p:blipFill>
          <a:blip r:embed="rId4"/>
          <a:stretch>
            <a:fillRect/>
          </a:stretch>
        </p:blipFill>
        <p:spPr>
          <a:xfrm>
            <a:off x="7553423" y="4129443"/>
            <a:ext cx="1688898" cy="2728557"/>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856" y="918812"/>
            <a:ext cx="5502513" cy="461104"/>
          </a:xfrm>
          <a:prstGeom prst="rect">
            <a:avLst/>
          </a:prstGeom>
        </p:spPr>
      </p:pic>
    </p:spTree>
    <p:extLst>
      <p:ext uri="{BB962C8B-B14F-4D97-AF65-F5344CB8AC3E}">
        <p14:creationId xmlns:p14="http://schemas.microsoft.com/office/powerpoint/2010/main" val="2178718544"/>
      </p:ext>
    </p:extLst>
  </p:cSld>
  <p:clrMap bg1="dk1" tx1="lt1" bg2="dk2" tx2="lt2" accent1="accent1" accent2="accent2" accent3="accent3" accent4="accent4" accent5="accent5" accent6="accent6" hlink="hlink" folHlink="folHlink"/>
  <p:sldLayoutIdLst>
    <p:sldLayoutId id="2147483660" r:id="rId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0"/>
          <a:stretch>
            <a:fillRect/>
          </a:stretch>
        </p:blipFill>
        <p:spPr>
          <a:xfrm>
            <a:off x="-816454" y="-734410"/>
            <a:ext cx="2701478" cy="3397674"/>
          </a:xfrm>
          <a:prstGeom prst="rect">
            <a:avLst/>
          </a:prstGeom>
        </p:spPr>
      </p:pic>
      <p:pic>
        <p:nvPicPr>
          <p:cNvPr id="8" name="Picture 7"/>
          <p:cNvPicPr>
            <a:picLocks noChangeAspect="1"/>
          </p:cNvPicPr>
          <p:nvPr/>
        </p:nvPicPr>
        <p:blipFill>
          <a:blip r:embed="rId11"/>
          <a:stretch>
            <a:fillRect/>
          </a:stretch>
        </p:blipFill>
        <p:spPr>
          <a:xfrm>
            <a:off x="7430207" y="4372356"/>
            <a:ext cx="2171111" cy="3507613"/>
          </a:xfrm>
          <a:prstGeom prst="rect">
            <a:avLst/>
          </a:prstGeom>
        </p:spPr>
      </p:pic>
      <p:sp>
        <p:nvSpPr>
          <p:cNvPr id="10" name="Title Placeholder 9"/>
          <p:cNvSpPr>
            <a:spLocks noGrp="1"/>
          </p:cNvSpPr>
          <p:nvPr>
            <p:ph type="title"/>
          </p:nvPr>
        </p:nvSpPr>
        <p:spPr>
          <a:xfrm>
            <a:off x="1044602" y="1127798"/>
            <a:ext cx="7012582" cy="843478"/>
          </a:xfrm>
          <a:prstGeom prst="rect">
            <a:avLst/>
          </a:prstGeom>
        </p:spPr>
        <p:txBody>
          <a:bodyPr vert="horz" lIns="91440" tIns="45720" rIns="91440" bIns="45720" rtlCol="0" anchor="ctr">
            <a:normAutofit/>
          </a:bodyPr>
          <a:lstStyle/>
          <a:p>
            <a:r>
              <a:rPr lang="en-GB" dirty="0" smtClean="0"/>
              <a:t>Slide title style</a:t>
            </a:r>
            <a:endParaRPr lang="en-US" dirty="0"/>
          </a:p>
        </p:txBody>
      </p:sp>
      <p:sp>
        <p:nvSpPr>
          <p:cNvPr id="11" name="Text Placeholder 10"/>
          <p:cNvSpPr>
            <a:spLocks noGrp="1"/>
          </p:cNvSpPr>
          <p:nvPr>
            <p:ph type="body" idx="1"/>
          </p:nvPr>
        </p:nvSpPr>
        <p:spPr>
          <a:xfrm>
            <a:off x="1044602" y="2217686"/>
            <a:ext cx="7012582" cy="3908478"/>
          </a:xfrm>
          <a:prstGeom prst="rect">
            <a:avLst/>
          </a:prstGeom>
        </p:spPr>
        <p:txBody>
          <a:bodyPr vert="horz" lIns="91440" tIns="45720" rIns="91440" bIns="45720" rtlCol="0">
            <a:normAutofit/>
          </a:bodyPr>
          <a:lstStyle/>
          <a:p>
            <a:pPr lvl="1"/>
            <a:r>
              <a:rPr lang="en-GB" dirty="0" smtClean="0"/>
              <a:t>Main text style</a:t>
            </a:r>
          </a:p>
          <a:p>
            <a:pPr lvl="2"/>
            <a:r>
              <a:rPr lang="en-GB" dirty="0" smtClean="0"/>
              <a:t>Bullet point style</a:t>
            </a:r>
          </a:p>
          <a:p>
            <a:pPr lvl="3"/>
            <a:r>
              <a:rPr lang="en-GB" dirty="0" smtClean="0"/>
              <a:t>Small text bold</a:t>
            </a:r>
          </a:p>
          <a:p>
            <a:pPr lvl="4"/>
            <a:r>
              <a:rPr lang="en-GB" dirty="0" smtClean="0"/>
              <a:t>Small text</a:t>
            </a:r>
            <a:endParaRPr lang="en-US" dirty="0"/>
          </a:p>
        </p:txBody>
      </p:sp>
      <p:sp>
        <p:nvSpPr>
          <p:cNvPr id="12" name="Date Placeholder 11"/>
          <p:cNvSpPr>
            <a:spLocks noGrp="1"/>
          </p:cNvSpPr>
          <p:nvPr>
            <p:ph type="dt" sz="half" idx="2"/>
          </p:nvPr>
        </p:nvSpPr>
        <p:spPr>
          <a:xfrm>
            <a:off x="1044603" y="6356350"/>
            <a:ext cx="1891632" cy="365125"/>
          </a:xfrm>
          <a:prstGeom prst="rect">
            <a:avLst/>
          </a:prstGeom>
        </p:spPr>
        <p:txBody>
          <a:bodyPr vert="horz" lIns="91440" tIns="45720" rIns="91440" bIns="45720" rtlCol="0" anchor="ctr"/>
          <a:lstStyle>
            <a:lvl1pPr algn="r">
              <a:defRPr sz="900">
                <a:solidFill>
                  <a:schemeClr val="bg1">
                    <a:lumMod val="75000"/>
                  </a:schemeClr>
                </a:solidFill>
              </a:defRPr>
            </a:lvl1pPr>
          </a:lstStyle>
          <a:p>
            <a:endParaRPr lang="en-US" dirty="0" smtClean="0"/>
          </a:p>
        </p:txBody>
      </p:sp>
      <p:sp>
        <p:nvSpPr>
          <p:cNvPr id="13" name="Footer Placeholder 12"/>
          <p:cNvSpPr>
            <a:spLocks noGrp="1"/>
          </p:cNvSpPr>
          <p:nvPr>
            <p:ph type="ftr" sz="quarter" idx="3"/>
          </p:nvPr>
        </p:nvSpPr>
        <p:spPr>
          <a:xfrm>
            <a:off x="3094213" y="6356350"/>
            <a:ext cx="2895600" cy="365125"/>
          </a:xfrm>
          <a:prstGeom prst="rect">
            <a:avLst/>
          </a:prstGeom>
        </p:spPr>
        <p:txBody>
          <a:bodyPr vert="horz" lIns="91440" tIns="45720" rIns="91440" bIns="45720" rtlCol="0" anchor="ctr"/>
          <a:lstStyle>
            <a:lvl1pPr algn="ctr">
              <a:defRPr lang="en-US" sz="900" smtClean="0">
                <a:solidFill>
                  <a:schemeClr val="bg1">
                    <a:lumMod val="75000"/>
                  </a:schemeClr>
                </a:solidFill>
                <a:latin typeface="+mn-lt"/>
              </a:defRPr>
            </a:lvl1pPr>
          </a:lstStyle>
          <a:p>
            <a:r>
              <a:rPr lang="en-US" dirty="0" smtClean="0"/>
              <a:t>Copyright Rachel Leach </a:t>
            </a:r>
            <a:endParaRPr lang="en-US" dirty="0"/>
          </a:p>
        </p:txBody>
      </p:sp>
      <p:sp>
        <p:nvSpPr>
          <p:cNvPr id="14" name="Slide Number Placeholder 13"/>
          <p:cNvSpPr>
            <a:spLocks noGrp="1"/>
          </p:cNvSpPr>
          <p:nvPr>
            <p:ph type="sldNum" sz="quarter" idx="4"/>
          </p:nvPr>
        </p:nvSpPr>
        <p:spPr>
          <a:xfrm>
            <a:off x="6160003" y="6356350"/>
            <a:ext cx="1897181" cy="365125"/>
          </a:xfrm>
          <a:prstGeom prst="rect">
            <a:avLst/>
          </a:prstGeom>
        </p:spPr>
        <p:txBody>
          <a:bodyPr vert="horz" lIns="91440" tIns="45720" rIns="91440" bIns="45720" rtlCol="0" anchor="ctr"/>
          <a:lstStyle>
            <a:lvl1pPr algn="r">
              <a:defRPr sz="900">
                <a:solidFill>
                  <a:schemeClr val="bg1">
                    <a:lumMod val="75000"/>
                  </a:schemeClr>
                </a:solidFill>
                <a:latin typeface="+mn-lt"/>
                <a:cs typeface="Gill Sans"/>
              </a:defRPr>
            </a:lvl1pPr>
          </a:lstStyle>
          <a:p>
            <a:pPr algn="l"/>
            <a:fld id="{FCCA3061-2AE2-5E4F-A955-D3D92C168D6F}" type="slidenum">
              <a:rPr lang="en-US" smtClean="0"/>
              <a:pPr algn="l"/>
              <a:t>‹#›</a:t>
            </a:fld>
            <a:endParaRPr lang="en-US" dirty="0"/>
          </a:p>
        </p:txBody>
      </p:sp>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60048" y="504670"/>
            <a:ext cx="4381690" cy="367180"/>
          </a:xfrm>
          <a:prstGeom prst="rect">
            <a:avLst/>
          </a:prstGeom>
        </p:spPr>
      </p:pic>
    </p:spTree>
    <p:extLst>
      <p:ext uri="{BB962C8B-B14F-4D97-AF65-F5344CB8AC3E}">
        <p14:creationId xmlns:p14="http://schemas.microsoft.com/office/powerpoint/2010/main" val="454635063"/>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62" r:id="rId3"/>
    <p:sldLayoutId id="2147483655" r:id="rId4"/>
    <p:sldLayoutId id="2147483658" r:id="rId5"/>
    <p:sldLayoutId id="2147483661" r:id="rId6"/>
    <p:sldLayoutId id="2147483656" r:id="rId7"/>
    <p:sldLayoutId id="2147483657" r:id="rId8"/>
  </p:sldLayoutIdLst>
  <p:hf hdr="0"/>
  <p:txStyles>
    <p:titleStyle>
      <a:lvl1pPr algn="l" defTabSz="457200" rtl="0" eaLnBrk="1" latinLnBrk="0" hangingPunct="1">
        <a:spcBef>
          <a:spcPct val="0"/>
        </a:spcBef>
        <a:buNone/>
        <a:defRPr sz="3200" b="1" i="0" kern="1200" baseline="0">
          <a:solidFill>
            <a:schemeClr val="tx1"/>
          </a:solidFill>
          <a:latin typeface="+mj-lt"/>
          <a:ea typeface="+mj-ea"/>
          <a:cs typeface="+mj-cs"/>
        </a:defRPr>
      </a:lvl1pPr>
    </p:titleStyle>
    <p:bodyStyle>
      <a:lvl1pPr marL="0" indent="0" algn="l" defTabSz="457200" rtl="0" eaLnBrk="1" latinLnBrk="0" hangingPunct="1">
        <a:spcBef>
          <a:spcPct val="20000"/>
        </a:spcBef>
        <a:buFontTx/>
        <a:buNone/>
        <a:defRPr sz="2800" b="1" i="0" kern="1200" baseline="0">
          <a:solidFill>
            <a:schemeClr val="tx1"/>
          </a:solidFill>
          <a:latin typeface="+mj-lt"/>
          <a:ea typeface="+mn-ea"/>
          <a:cs typeface="Calibre Semibold"/>
        </a:defRPr>
      </a:lvl1pPr>
      <a:lvl2pPr marL="0" indent="0" algn="l" defTabSz="457200" rtl="0" eaLnBrk="1" latinLnBrk="0" hangingPunct="1">
        <a:spcBef>
          <a:spcPct val="20000"/>
        </a:spcBef>
        <a:buFontTx/>
        <a:buNone/>
        <a:defRPr sz="2400" b="0" i="0" kern="1200" baseline="0">
          <a:solidFill>
            <a:schemeClr val="tx1"/>
          </a:solidFill>
          <a:latin typeface="+mn-lt"/>
          <a:ea typeface="+mn-ea"/>
          <a:cs typeface="Calibre Regular"/>
        </a:defRPr>
      </a:lvl2pPr>
      <a:lvl3pPr marL="342900" indent="-342900" algn="l" defTabSz="457200" rtl="0" eaLnBrk="1" latinLnBrk="0" hangingPunct="1">
        <a:spcBef>
          <a:spcPct val="20000"/>
        </a:spcBef>
        <a:buFont typeface="Wingdings" charset="2"/>
        <a:buChar char="§"/>
        <a:defRPr sz="2400" b="0" i="0" kern="1200" baseline="0">
          <a:solidFill>
            <a:schemeClr val="tx1"/>
          </a:solidFill>
          <a:latin typeface="+mn-lt"/>
          <a:ea typeface="+mn-ea"/>
          <a:cs typeface="Calibre Regular"/>
        </a:defRPr>
      </a:lvl3pPr>
      <a:lvl4pPr marL="0" indent="0" algn="l" defTabSz="457200" rtl="0" eaLnBrk="1" latinLnBrk="0" hangingPunct="1">
        <a:spcBef>
          <a:spcPct val="20000"/>
        </a:spcBef>
        <a:buFontTx/>
        <a:buNone/>
        <a:defRPr sz="1600" b="1" i="0" kern="1200" baseline="0">
          <a:solidFill>
            <a:schemeClr val="tx1"/>
          </a:solidFill>
          <a:latin typeface="+mj-lt"/>
          <a:ea typeface="+mn-ea"/>
          <a:cs typeface="Calibre Regular"/>
        </a:defRPr>
      </a:lvl4pPr>
      <a:lvl5pPr marL="0" indent="0" algn="l" defTabSz="457200" rtl="0" eaLnBrk="1" latinLnBrk="0" hangingPunct="1">
        <a:spcBef>
          <a:spcPct val="20000"/>
        </a:spcBef>
        <a:buFontTx/>
        <a:buNone/>
        <a:defRPr sz="1600" b="0" i="0" kern="1200" baseline="0">
          <a:solidFill>
            <a:schemeClr val="tx1"/>
          </a:solidFill>
          <a:latin typeface="+mn-lt"/>
          <a:ea typeface="+mn-ea"/>
          <a:cs typeface="Calibre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tif"/></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www.bbc.co.uk/programmes/p02b14ld"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1251684" y="2019684"/>
            <a:ext cx="7024687" cy="712787"/>
          </a:xfrm>
        </p:spPr>
        <p:txBody>
          <a:bodyPr/>
          <a:lstStyle/>
          <a:p>
            <a:pPr algn="ctr"/>
            <a:r>
              <a:rPr lang="en-GB" sz="4400" dirty="0"/>
              <a:t>Gustav Holst</a:t>
            </a:r>
            <a:endParaRPr lang="en-US" dirty="0"/>
          </a:p>
        </p:txBody>
      </p:sp>
      <p:sp>
        <p:nvSpPr>
          <p:cNvPr id="3" name="Text Placeholder 2"/>
          <p:cNvSpPr>
            <a:spLocks noGrp="1"/>
          </p:cNvSpPr>
          <p:nvPr>
            <p:ph type="body" sz="quarter" idx="14"/>
          </p:nvPr>
        </p:nvSpPr>
        <p:spPr>
          <a:xfrm>
            <a:off x="1114032" y="2850482"/>
            <a:ext cx="7023100" cy="1370012"/>
          </a:xfrm>
        </p:spPr>
        <p:txBody>
          <a:bodyPr/>
          <a:lstStyle/>
          <a:p>
            <a:pPr algn="ctr"/>
            <a:r>
              <a:rPr lang="en-GB" dirty="0"/>
              <a:t>Mars </a:t>
            </a:r>
            <a:endParaRPr lang="en-GB" dirty="0" smtClean="0"/>
          </a:p>
          <a:p>
            <a:pPr algn="ctr"/>
            <a:endParaRPr lang="en-US" sz="4000" dirty="0" smtClean="0"/>
          </a:p>
          <a:p>
            <a:pPr algn="ctr"/>
            <a:r>
              <a:rPr lang="en-US" sz="2400" dirty="0" smtClean="0"/>
              <a:t>Primary classroom </a:t>
            </a:r>
            <a:r>
              <a:rPr lang="en-US" sz="2400" dirty="0"/>
              <a:t>l</a:t>
            </a:r>
            <a:r>
              <a:rPr lang="en-US" sz="2400" dirty="0" smtClean="0"/>
              <a:t>esson </a:t>
            </a:r>
            <a:r>
              <a:rPr lang="en-US" sz="2400" dirty="0"/>
              <a:t>p</a:t>
            </a:r>
            <a:r>
              <a:rPr lang="en-US" sz="2400" dirty="0" smtClean="0"/>
              <a:t>lan</a:t>
            </a:r>
            <a:endParaRPr lang="en-US" sz="2400" dirty="0"/>
          </a:p>
        </p:txBody>
      </p:sp>
      <p:sp>
        <p:nvSpPr>
          <p:cNvPr id="4" name="Text Placeholder 3"/>
          <p:cNvSpPr>
            <a:spLocks noGrp="1"/>
          </p:cNvSpPr>
          <p:nvPr>
            <p:ph type="body" sz="quarter" idx="15"/>
          </p:nvPr>
        </p:nvSpPr>
        <p:spPr>
          <a:xfrm>
            <a:off x="3147552" y="5178702"/>
            <a:ext cx="2895600" cy="784225"/>
          </a:xfrm>
        </p:spPr>
        <p:txBody>
          <a:bodyPr/>
          <a:lstStyle/>
          <a:p>
            <a:pPr algn="ctr"/>
            <a:r>
              <a:rPr lang="en-US" dirty="0" smtClean="0"/>
              <a:t>Written by</a:t>
            </a:r>
          </a:p>
          <a:p>
            <a:pPr algn="ctr"/>
            <a:r>
              <a:rPr lang="en-US" dirty="0" smtClean="0"/>
              <a:t>Rachel Leach</a:t>
            </a:r>
            <a:endParaRPr lang="en-US" dirty="0"/>
          </a:p>
        </p:txBody>
      </p:sp>
    </p:spTree>
    <p:extLst>
      <p:ext uri="{BB962C8B-B14F-4D97-AF65-F5344CB8AC3E}">
        <p14:creationId xmlns:p14="http://schemas.microsoft.com/office/powerpoint/2010/main" val="42071435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LESSON </a:t>
            </a:r>
            <a:r>
              <a:rPr lang="en-US" dirty="0" smtClean="0"/>
              <a:t>1</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10</a:t>
            </a:fld>
            <a:endParaRPr lang="en-US" dirty="0"/>
          </a:p>
        </p:txBody>
      </p:sp>
      <p:sp>
        <p:nvSpPr>
          <p:cNvPr id="5" name="Title 4"/>
          <p:cNvSpPr>
            <a:spLocks noGrp="1"/>
          </p:cNvSpPr>
          <p:nvPr>
            <p:ph type="title"/>
          </p:nvPr>
        </p:nvSpPr>
        <p:spPr>
          <a:xfrm>
            <a:off x="1386176" y="1339645"/>
            <a:ext cx="6671008" cy="937442"/>
          </a:xfrm>
        </p:spPr>
        <p:txBody>
          <a:bodyPr>
            <a:normAutofit/>
          </a:bodyPr>
          <a:lstStyle/>
          <a:p>
            <a:pPr algn="ctr"/>
            <a:r>
              <a:rPr lang="en-GB" sz="4800" dirty="0" smtClean="0"/>
              <a:t>Imagine and draw</a:t>
            </a:r>
            <a:endParaRPr lang="en-GB" sz="4400" dirty="0"/>
          </a:p>
        </p:txBody>
      </p:sp>
      <p:pic>
        <p:nvPicPr>
          <p:cNvPr id="16386" name="Picture 2" descr="C:\Users\tenpib01\AppData\Local\Microsoft\Windows\Temporary Internet Files\Content.IE5\9E8I0P9F\Green_Spaceship[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0076" y="2744435"/>
            <a:ext cx="4365523" cy="2988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6473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54396" y="2652860"/>
            <a:ext cx="7023100" cy="1370012"/>
          </a:xfrm>
        </p:spPr>
        <p:txBody>
          <a:bodyPr/>
          <a:lstStyle/>
          <a:p>
            <a:pPr algn="ctr"/>
            <a:r>
              <a:rPr lang="en-GB" sz="4000" dirty="0" smtClean="0"/>
              <a:t>Lesson </a:t>
            </a:r>
            <a:r>
              <a:rPr lang="en-GB" sz="4000" dirty="0"/>
              <a:t>2</a:t>
            </a:r>
            <a:endParaRPr lang="en-GB" sz="4000" dirty="0" smtClean="0"/>
          </a:p>
          <a:p>
            <a:pPr algn="ctr"/>
            <a:r>
              <a:rPr lang="en-GB" dirty="0"/>
              <a:t>Five-beat repeating </a:t>
            </a:r>
            <a:r>
              <a:rPr lang="en-GB" dirty="0" smtClean="0"/>
              <a:t>patterns</a:t>
            </a:r>
          </a:p>
          <a:p>
            <a:pPr algn="ctr"/>
            <a:r>
              <a:rPr lang="en-GB" dirty="0" smtClean="0"/>
              <a:t>(ostinatos</a:t>
            </a:r>
            <a:r>
              <a:rPr lang="en-GB" dirty="0"/>
              <a:t>)</a:t>
            </a:r>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32568073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2</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12</a:t>
            </a:fld>
            <a:endParaRPr lang="en-US" dirty="0"/>
          </a:p>
        </p:txBody>
      </p:sp>
      <p:sp>
        <p:nvSpPr>
          <p:cNvPr id="5" name="Title 4"/>
          <p:cNvSpPr>
            <a:spLocks noGrp="1"/>
          </p:cNvSpPr>
          <p:nvPr>
            <p:ph type="title"/>
          </p:nvPr>
        </p:nvSpPr>
        <p:spPr>
          <a:xfrm>
            <a:off x="1202993" y="1208953"/>
            <a:ext cx="7012582" cy="937442"/>
          </a:xfrm>
        </p:spPr>
        <p:txBody>
          <a:bodyPr>
            <a:normAutofit/>
          </a:bodyPr>
          <a:lstStyle/>
          <a:p>
            <a:pPr algn="ctr"/>
            <a:r>
              <a:rPr lang="en-GB" sz="4000" dirty="0" smtClean="0"/>
              <a:t>Can you learn this rhythm?</a:t>
            </a:r>
            <a:endParaRPr lang="en-GB" sz="4000" dirty="0"/>
          </a:p>
        </p:txBody>
      </p:sp>
      <p:sp>
        <p:nvSpPr>
          <p:cNvPr id="8" name="Rectangle 3"/>
          <p:cNvSpPr>
            <a:spLocks noChangeArrowheads="1"/>
          </p:cNvSpPr>
          <p:nvPr/>
        </p:nvSpPr>
        <p:spPr bwMode="auto">
          <a:xfrm>
            <a:off x="0" y="1085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4" name="officeArt object" descr="Picture 13"/>
          <p:cNvPicPr/>
          <p:nvPr/>
        </p:nvPicPr>
        <p:blipFill>
          <a:blip r:embed="rId3">
            <a:extLst/>
          </a:blip>
          <a:stretch>
            <a:fillRect/>
          </a:stretch>
        </p:blipFill>
        <p:spPr>
          <a:xfrm>
            <a:off x="1678340" y="2242083"/>
            <a:ext cx="5992434" cy="1351192"/>
          </a:xfrm>
          <a:prstGeom prst="rect">
            <a:avLst/>
          </a:prstGeom>
          <a:ln w="12700" cap="flat">
            <a:noFill/>
            <a:miter lim="400000"/>
          </a:ln>
          <a:effectLst/>
        </p:spPr>
      </p:pic>
      <p:pic>
        <p:nvPicPr>
          <p:cNvPr id="17410" name="Picture 2" descr="C:\Users\tenpib01\AppData\Local\Microsoft\Windows\Temporary Internet Files\Content.IE5\NV2CCM0Z\1405322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006" y="3828852"/>
            <a:ext cx="2031985" cy="2031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2150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2</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13</a:t>
            </a:fld>
            <a:endParaRPr lang="en-US" dirty="0"/>
          </a:p>
        </p:txBody>
      </p:sp>
      <p:sp>
        <p:nvSpPr>
          <p:cNvPr id="5" name="Title 4"/>
          <p:cNvSpPr>
            <a:spLocks noGrp="1"/>
          </p:cNvSpPr>
          <p:nvPr>
            <p:ph type="title"/>
          </p:nvPr>
        </p:nvSpPr>
        <p:spPr>
          <a:xfrm>
            <a:off x="1222658" y="1385933"/>
            <a:ext cx="7012582" cy="937442"/>
          </a:xfrm>
        </p:spPr>
        <p:txBody>
          <a:bodyPr>
            <a:normAutofit/>
          </a:bodyPr>
          <a:lstStyle/>
          <a:p>
            <a:pPr algn="ctr"/>
            <a:r>
              <a:rPr lang="en-GB" sz="4000" dirty="0" smtClean="0"/>
              <a:t>What about this one?</a:t>
            </a:r>
            <a:endParaRPr lang="en-GB" sz="4000" dirty="0"/>
          </a:p>
        </p:txBody>
      </p:sp>
      <p:sp>
        <p:nvSpPr>
          <p:cNvPr id="8" name="Rectangle 3"/>
          <p:cNvSpPr>
            <a:spLocks noChangeArrowheads="1"/>
          </p:cNvSpPr>
          <p:nvPr/>
        </p:nvSpPr>
        <p:spPr bwMode="auto">
          <a:xfrm>
            <a:off x="0" y="1085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9" name="officeArt object" descr="8210_0002"/>
          <p:cNvPicPr/>
          <p:nvPr/>
        </p:nvPicPr>
        <p:blipFill>
          <a:blip r:embed="rId3">
            <a:extLst/>
          </a:blip>
          <a:stretch>
            <a:fillRect/>
          </a:stretch>
        </p:blipFill>
        <p:spPr>
          <a:xfrm>
            <a:off x="603372" y="2751884"/>
            <a:ext cx="8137505" cy="1082695"/>
          </a:xfrm>
          <a:prstGeom prst="rect">
            <a:avLst/>
          </a:prstGeom>
          <a:ln w="12700" cap="flat">
            <a:noFill/>
            <a:miter lim="400000"/>
          </a:ln>
          <a:effectLst/>
        </p:spPr>
      </p:pic>
      <p:pic>
        <p:nvPicPr>
          <p:cNvPr id="10" name="Picture 2" descr="C:\Users\tenpib01\AppData\Local\Microsoft\Windows\Temporary Internet Files\Content.IE5\NV2CCM0Z\1405322907[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006" y="3956668"/>
            <a:ext cx="2031985" cy="2031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0192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a:t>LESSON </a:t>
            </a:r>
            <a:r>
              <a:rPr lang="en-US" dirty="0" smtClean="0"/>
              <a:t>2</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14</a:t>
            </a:fld>
            <a:endParaRPr lang="en-US" dirty="0"/>
          </a:p>
        </p:txBody>
      </p:sp>
      <p:sp>
        <p:nvSpPr>
          <p:cNvPr id="5" name="Title 4"/>
          <p:cNvSpPr>
            <a:spLocks noGrp="1"/>
          </p:cNvSpPr>
          <p:nvPr>
            <p:ph type="title"/>
          </p:nvPr>
        </p:nvSpPr>
        <p:spPr>
          <a:xfrm>
            <a:off x="1185497" y="1356437"/>
            <a:ext cx="7012582" cy="937442"/>
          </a:xfrm>
        </p:spPr>
        <p:txBody>
          <a:bodyPr>
            <a:noAutofit/>
          </a:bodyPr>
          <a:lstStyle/>
          <a:p>
            <a:pPr algn="ctr"/>
            <a:r>
              <a:rPr lang="en-GB" sz="6000" dirty="0" smtClean="0"/>
              <a:t>Ostinato</a:t>
            </a:r>
            <a:endParaRPr lang="en-GB" sz="6000" dirty="0"/>
          </a:p>
        </p:txBody>
      </p:sp>
      <p:pic>
        <p:nvPicPr>
          <p:cNvPr id="5124" name="Picture 4" descr="C:\Users\tenpib01\AppData\Local\Microsoft\Windows\Temporary Internet Files\Content.IE5\4QHQWX6R\136891816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9235" y="2644878"/>
            <a:ext cx="3160621" cy="3380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5752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2</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15</a:t>
            </a:fld>
            <a:endParaRPr lang="en-US" dirty="0"/>
          </a:p>
        </p:txBody>
      </p:sp>
      <p:sp>
        <p:nvSpPr>
          <p:cNvPr id="5" name="Title 4"/>
          <p:cNvSpPr>
            <a:spLocks noGrp="1"/>
          </p:cNvSpPr>
          <p:nvPr>
            <p:ph type="title"/>
          </p:nvPr>
        </p:nvSpPr>
        <p:spPr>
          <a:xfrm>
            <a:off x="1222658" y="1385933"/>
            <a:ext cx="7012582" cy="937442"/>
          </a:xfrm>
        </p:spPr>
        <p:txBody>
          <a:bodyPr>
            <a:normAutofit/>
          </a:bodyPr>
          <a:lstStyle/>
          <a:p>
            <a:pPr algn="ctr"/>
            <a:r>
              <a:rPr lang="en-GB" dirty="0" smtClean="0"/>
              <a:t>These patterns can work on instruments</a:t>
            </a:r>
            <a:endParaRPr lang="en-GB" dirty="0"/>
          </a:p>
        </p:txBody>
      </p:sp>
      <p:sp>
        <p:nvSpPr>
          <p:cNvPr id="8" name="Rectangle 3"/>
          <p:cNvSpPr>
            <a:spLocks noChangeArrowheads="1"/>
          </p:cNvSpPr>
          <p:nvPr/>
        </p:nvSpPr>
        <p:spPr bwMode="auto">
          <a:xfrm>
            <a:off x="0" y="1085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0" name="Picture 2" descr="C:\Users\tenpib01\AppData\Local\Microsoft\Windows\Temporary Internet Files\Content.IE5\NV2CCM0Z\1405322907[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6" y="3956668"/>
            <a:ext cx="2031985" cy="2031985"/>
          </a:xfrm>
          <a:prstGeom prst="rect">
            <a:avLst/>
          </a:prstGeom>
          <a:noFill/>
          <a:extLst>
            <a:ext uri="{909E8E84-426E-40DD-AFC4-6F175D3DCCD1}">
              <a14:hiddenFill xmlns:a14="http://schemas.microsoft.com/office/drawing/2010/main">
                <a:solidFill>
                  <a:srgbClr val="FFFFFF"/>
                </a:solidFill>
              </a14:hiddenFill>
            </a:ext>
          </a:extLst>
        </p:spPr>
      </p:pic>
      <p:pic>
        <p:nvPicPr>
          <p:cNvPr id="11" name="officeArt object" descr="planets 8210_0002.tif"/>
          <p:cNvPicPr/>
          <p:nvPr/>
        </p:nvPicPr>
        <p:blipFill>
          <a:blip r:embed="rId4">
            <a:extLst/>
          </a:blip>
          <a:stretch>
            <a:fillRect/>
          </a:stretch>
        </p:blipFill>
        <p:spPr>
          <a:xfrm>
            <a:off x="488949" y="2651760"/>
            <a:ext cx="8360083" cy="1055001"/>
          </a:xfrm>
          <a:prstGeom prst="rect">
            <a:avLst/>
          </a:prstGeom>
          <a:ln w="12700" cap="flat">
            <a:noFill/>
            <a:miter lim="400000"/>
          </a:ln>
          <a:effectLst/>
        </p:spPr>
      </p:pic>
    </p:spTree>
    <p:extLst>
      <p:ext uri="{BB962C8B-B14F-4D97-AF65-F5344CB8AC3E}">
        <p14:creationId xmlns:p14="http://schemas.microsoft.com/office/powerpoint/2010/main" val="2620306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a:t>LESSON </a:t>
            </a:r>
            <a:r>
              <a:rPr lang="en-US" dirty="0" smtClean="0"/>
              <a:t>2</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16</a:t>
            </a:fld>
            <a:endParaRPr lang="en-US" dirty="0"/>
          </a:p>
        </p:txBody>
      </p:sp>
      <p:sp>
        <p:nvSpPr>
          <p:cNvPr id="5" name="Title 4"/>
          <p:cNvSpPr>
            <a:spLocks noGrp="1"/>
          </p:cNvSpPr>
          <p:nvPr>
            <p:ph type="title"/>
          </p:nvPr>
        </p:nvSpPr>
        <p:spPr>
          <a:xfrm>
            <a:off x="1185497" y="1356437"/>
            <a:ext cx="7012582" cy="937442"/>
          </a:xfrm>
        </p:spPr>
        <p:txBody>
          <a:bodyPr>
            <a:noAutofit/>
          </a:bodyPr>
          <a:lstStyle/>
          <a:p>
            <a:pPr algn="ctr"/>
            <a:r>
              <a:rPr lang="en-GB" sz="6000" dirty="0" smtClean="0"/>
              <a:t>Crescendo</a:t>
            </a:r>
            <a:endParaRPr lang="en-GB" sz="6000" dirty="0"/>
          </a:p>
        </p:txBody>
      </p:sp>
      <p:pic>
        <p:nvPicPr>
          <p:cNvPr id="5124" name="Picture 4" descr="C:\Users\tenpib01\AppData\Local\Microsoft\Windows\Temporary Internet Files\Content.IE5\4QHQWX6R\136891816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9235" y="2644878"/>
            <a:ext cx="3160621" cy="3380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1549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GB" sz="4000" dirty="0" smtClean="0"/>
              <a:t>Lesson 3 </a:t>
            </a:r>
          </a:p>
          <a:p>
            <a:pPr algn="ctr"/>
            <a:r>
              <a:rPr lang="en-US" dirty="0"/>
              <a:t>March</a:t>
            </a:r>
            <a:endParaRPr lang="en-GB" dirty="0"/>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3201396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a:t>LESSON 3</a:t>
            </a:r>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18</a:t>
            </a:fld>
            <a:endParaRPr lang="en-US" dirty="0"/>
          </a:p>
        </p:txBody>
      </p:sp>
      <p:sp>
        <p:nvSpPr>
          <p:cNvPr id="5" name="Title 4"/>
          <p:cNvSpPr>
            <a:spLocks noGrp="1"/>
          </p:cNvSpPr>
          <p:nvPr>
            <p:ph type="title"/>
          </p:nvPr>
        </p:nvSpPr>
        <p:spPr>
          <a:xfrm>
            <a:off x="1362350" y="1183247"/>
            <a:ext cx="6853085" cy="1357267"/>
          </a:xfrm>
        </p:spPr>
        <p:txBody>
          <a:bodyPr>
            <a:noAutofit/>
          </a:bodyPr>
          <a:lstStyle/>
          <a:p>
            <a:pPr lvl="0" algn="ctr"/>
            <a:r>
              <a:rPr lang="en-GB" sz="4800" dirty="0" smtClean="0"/>
              <a:t>Let’s march!</a:t>
            </a:r>
            <a:endParaRPr lang="en-GB" sz="4800" dirty="0"/>
          </a:p>
        </p:txBody>
      </p:sp>
      <p:pic>
        <p:nvPicPr>
          <p:cNvPr id="12289" name="Picture 1" descr="C:\Users\tenpib01\AppData\Local\Microsoft\Windows\Temporary Internet Files\Content.IE5\U25HZTMM\6801993f0e7a81e6d72a388e9d85ca3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419321"/>
            <a:ext cx="3405034" cy="2322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570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a:t>LESSON 3</a:t>
            </a:r>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19</a:t>
            </a:fld>
            <a:endParaRPr lang="en-US" dirty="0"/>
          </a:p>
        </p:txBody>
      </p:sp>
      <p:sp>
        <p:nvSpPr>
          <p:cNvPr id="5" name="Title 4"/>
          <p:cNvSpPr>
            <a:spLocks noGrp="1"/>
          </p:cNvSpPr>
          <p:nvPr>
            <p:ph type="title"/>
          </p:nvPr>
        </p:nvSpPr>
        <p:spPr>
          <a:xfrm>
            <a:off x="1380509" y="1429054"/>
            <a:ext cx="6853085" cy="1357267"/>
          </a:xfrm>
        </p:spPr>
        <p:txBody>
          <a:bodyPr>
            <a:noAutofit/>
          </a:bodyPr>
          <a:lstStyle/>
          <a:p>
            <a:pPr lvl="0" algn="ctr"/>
            <a:r>
              <a:rPr lang="en-GB" sz="7200" dirty="0" smtClean="0"/>
              <a:t>Pulse</a:t>
            </a:r>
            <a:endParaRPr lang="en-GB" sz="7200" dirty="0"/>
          </a:p>
        </p:txBody>
      </p:sp>
      <p:pic>
        <p:nvPicPr>
          <p:cNvPr id="12289" name="Picture 1" descr="C:\Users\tenpib01\AppData\Local\Microsoft\Windows\Temporary Internet Files\Content.IE5\U25HZTMM\6801993f0e7a81e6d72a388e9d85ca3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311167"/>
            <a:ext cx="3405034" cy="2322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944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 outcomes</a:t>
            </a:r>
            <a:endParaRPr lang="en-US" dirty="0"/>
          </a:p>
        </p:txBody>
      </p:sp>
      <p:sp>
        <p:nvSpPr>
          <p:cNvPr id="3" name="Text Placeholder 2"/>
          <p:cNvSpPr>
            <a:spLocks noGrp="1"/>
          </p:cNvSpPr>
          <p:nvPr>
            <p:ph type="body" idx="1"/>
          </p:nvPr>
        </p:nvSpPr>
        <p:spPr/>
        <p:txBody>
          <a:bodyPr>
            <a:normAutofit/>
          </a:bodyPr>
          <a:lstStyle/>
          <a:p>
            <a:pPr lvl="0"/>
            <a:r>
              <a:rPr lang="en-US" sz="2000" b="0" dirty="0" smtClean="0"/>
              <a:t>After this lesson, pupils will be able to: </a:t>
            </a:r>
          </a:p>
          <a:p>
            <a:pPr lvl="0"/>
            <a:r>
              <a:rPr lang="en-GB" sz="2000" b="0" dirty="0"/>
              <a:t>•	listen and reflect on a piece of orchestral music</a:t>
            </a:r>
          </a:p>
          <a:p>
            <a:pPr lvl="0"/>
            <a:r>
              <a:rPr lang="en-GB" sz="2000" b="0" dirty="0" smtClean="0"/>
              <a:t>•</a:t>
            </a:r>
            <a:r>
              <a:rPr lang="en-GB" sz="2000" b="0" dirty="0"/>
              <a:t>	</a:t>
            </a:r>
            <a:r>
              <a:rPr lang="en-GB" sz="2000" b="0" dirty="0" smtClean="0"/>
              <a:t>learn </a:t>
            </a:r>
            <a:r>
              <a:rPr lang="en-GB" sz="2000" b="0" dirty="0"/>
              <a:t>musical motifs from Holst’s Mars and structure them </a:t>
            </a:r>
            <a:r>
              <a:rPr lang="en-GB" sz="2000" b="0" dirty="0" smtClean="0"/>
              <a:t>	into </a:t>
            </a:r>
            <a:r>
              <a:rPr lang="en-GB" sz="2000" b="0" dirty="0"/>
              <a:t>a </a:t>
            </a:r>
            <a:r>
              <a:rPr lang="en-GB" sz="2000" b="0" dirty="0" smtClean="0"/>
              <a:t>piece</a:t>
            </a:r>
          </a:p>
          <a:p>
            <a:pPr lvl="0"/>
            <a:r>
              <a:rPr lang="en-GB" sz="2000" b="0" dirty="0"/>
              <a:t>•	</a:t>
            </a:r>
            <a:r>
              <a:rPr lang="en-GB" sz="2000" b="0" dirty="0" smtClean="0"/>
              <a:t>invent their own musical motifs and structure them into a 	piece</a:t>
            </a:r>
          </a:p>
          <a:p>
            <a:pPr lvl="0"/>
            <a:r>
              <a:rPr lang="en-GB" sz="2000" b="0" dirty="0" smtClean="0"/>
              <a:t>•</a:t>
            </a:r>
            <a:r>
              <a:rPr lang="en-GB" sz="2000" b="0" dirty="0"/>
              <a:t>	perform </a:t>
            </a:r>
            <a:r>
              <a:rPr lang="en-GB" sz="2000" b="0" dirty="0" smtClean="0"/>
              <a:t>as an ensemble</a:t>
            </a:r>
          </a:p>
          <a:p>
            <a:pPr lvl="0"/>
            <a:r>
              <a:rPr lang="en-GB" sz="2000" b="0" dirty="0" smtClean="0"/>
              <a:t>•</a:t>
            </a:r>
            <a:r>
              <a:rPr lang="en-GB" sz="2000" b="0" dirty="0"/>
              <a:t>	learn musical language appropriate to the task</a:t>
            </a:r>
          </a:p>
        </p:txBody>
      </p:sp>
      <p:sp>
        <p:nvSpPr>
          <p:cNvPr id="4" name="Footer Placeholder 3"/>
          <p:cNvSpPr>
            <a:spLocks noGrp="1"/>
          </p:cNvSpPr>
          <p:nvPr>
            <p:ph type="ftr" sz="quarter" idx="11"/>
          </p:nvPr>
        </p:nvSpPr>
        <p:spPr/>
        <p:txBody>
          <a:bodyPr/>
          <a:lstStyle/>
          <a:p>
            <a:r>
              <a:rPr lang="en-US" dirty="0" smtClean="0">
                <a:solidFill>
                  <a:schemeClr val="bg1">
                    <a:lumMod val="75000"/>
                  </a:schemeClr>
                </a:solidFill>
              </a:rPr>
              <a:t>Copyright </a:t>
            </a:r>
            <a:r>
              <a:rPr lang="en-US" dirty="0" smtClean="0"/>
              <a:t>: Words - </a:t>
            </a:r>
            <a:r>
              <a:rPr lang="en-US" dirty="0" smtClean="0">
                <a:solidFill>
                  <a:schemeClr val="bg1">
                    <a:lumMod val="75000"/>
                  </a:schemeClr>
                </a:solidFill>
              </a:rPr>
              <a:t>Rachel Leach, Design - BBC</a:t>
            </a:r>
            <a:endParaRPr lang="en-US" dirty="0">
              <a:solidFill>
                <a:schemeClr val="bg1">
                  <a:lumMod val="75000"/>
                </a:schemeClr>
              </a:solidFill>
            </a:endParaRPr>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2</a:t>
            </a:fld>
            <a:endParaRPr lang="en-US" dirty="0"/>
          </a:p>
        </p:txBody>
      </p:sp>
      <p:sp>
        <p:nvSpPr>
          <p:cNvPr id="6" name="Date Placeholder 5"/>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14297917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LESSON </a:t>
            </a:r>
            <a:r>
              <a:rPr lang="en-US" dirty="0" smtClean="0"/>
              <a:t>3</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20</a:t>
            </a:fld>
            <a:endParaRPr lang="en-US" dirty="0"/>
          </a:p>
        </p:txBody>
      </p:sp>
      <p:sp>
        <p:nvSpPr>
          <p:cNvPr id="13" name="Content Placeholder 5"/>
          <p:cNvSpPr txBox="1">
            <a:spLocks/>
          </p:cNvSpPr>
          <p:nvPr/>
        </p:nvSpPr>
        <p:spPr>
          <a:xfrm>
            <a:off x="695207" y="2349911"/>
            <a:ext cx="7578288" cy="3746756"/>
          </a:xfrm>
          <a:prstGeom prst="rect">
            <a:avLst/>
          </a:prstGeom>
        </p:spPr>
        <p:txBody>
          <a:bodyPr>
            <a:normAutofit/>
          </a:bodyPr>
          <a:lstStyle>
            <a:lvl1pPr marL="0" indent="0" algn="l" defTabSz="457200" rtl="0" eaLnBrk="1" latinLnBrk="0" hangingPunct="1">
              <a:spcBef>
                <a:spcPct val="20000"/>
              </a:spcBef>
              <a:buFontTx/>
              <a:buNone/>
              <a:defRPr sz="2800" b="1" i="0" kern="1200" baseline="0">
                <a:solidFill>
                  <a:schemeClr val="tx1"/>
                </a:solidFill>
                <a:latin typeface="+mj-lt"/>
                <a:ea typeface="+mn-ea"/>
                <a:cs typeface="Calibre Semibold"/>
              </a:defRPr>
            </a:lvl1pPr>
            <a:lvl2pPr marL="0" indent="0" algn="l" defTabSz="457200" rtl="0" eaLnBrk="1" latinLnBrk="0" hangingPunct="1">
              <a:spcBef>
                <a:spcPct val="20000"/>
              </a:spcBef>
              <a:buFontTx/>
              <a:buNone/>
              <a:defRPr sz="2400" b="0" i="0" kern="1200" baseline="0">
                <a:solidFill>
                  <a:schemeClr val="tx1"/>
                </a:solidFill>
                <a:latin typeface="+mn-lt"/>
                <a:ea typeface="+mn-ea"/>
                <a:cs typeface="Calibre Regular"/>
              </a:defRPr>
            </a:lvl2pPr>
            <a:lvl3pPr marL="342900" indent="-342900" algn="l" defTabSz="457200" rtl="0" eaLnBrk="1" latinLnBrk="0" hangingPunct="1">
              <a:spcBef>
                <a:spcPct val="20000"/>
              </a:spcBef>
              <a:buFont typeface="Wingdings" charset="2"/>
              <a:buChar char="§"/>
              <a:defRPr sz="2400" b="0" i="0" kern="1200" baseline="0">
                <a:solidFill>
                  <a:schemeClr val="tx1"/>
                </a:solidFill>
                <a:latin typeface="+mn-lt"/>
                <a:ea typeface="+mn-ea"/>
                <a:cs typeface="Calibre Regular"/>
              </a:defRPr>
            </a:lvl3pPr>
            <a:lvl4pPr marL="0" indent="0" algn="l" defTabSz="457200" rtl="0" eaLnBrk="1" latinLnBrk="0" hangingPunct="1">
              <a:spcBef>
                <a:spcPct val="20000"/>
              </a:spcBef>
              <a:buFontTx/>
              <a:buNone/>
              <a:defRPr sz="1600" b="1" i="0" kern="1200" baseline="0">
                <a:solidFill>
                  <a:schemeClr val="tx1"/>
                </a:solidFill>
                <a:latin typeface="+mj-lt"/>
                <a:ea typeface="+mn-ea"/>
                <a:cs typeface="Calibre Regular"/>
              </a:defRPr>
            </a:lvl4pPr>
            <a:lvl5pPr marL="0" indent="0" algn="l" defTabSz="457200" rtl="0" eaLnBrk="1" latinLnBrk="0" hangingPunct="1">
              <a:spcBef>
                <a:spcPct val="20000"/>
              </a:spcBef>
              <a:buFontTx/>
              <a:buNone/>
              <a:defRPr sz="1600" b="0" i="0" kern="1200" baseline="0">
                <a:solidFill>
                  <a:schemeClr val="tx1"/>
                </a:solidFill>
                <a:latin typeface="+mn-lt"/>
                <a:ea typeface="+mn-ea"/>
                <a:cs typeface="Calibre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b="0" dirty="0"/>
              <a:t>•	</a:t>
            </a:r>
            <a:r>
              <a:rPr lang="en-GB" b="0" dirty="0" smtClean="0"/>
              <a:t>What </a:t>
            </a:r>
            <a:r>
              <a:rPr lang="en-GB" b="0" dirty="0"/>
              <a:t>is Mars like</a:t>
            </a:r>
            <a:r>
              <a:rPr lang="en-GB" b="0" dirty="0" smtClean="0"/>
              <a:t>?</a:t>
            </a:r>
            <a:endParaRPr lang="en-GB" b="0" dirty="0"/>
          </a:p>
          <a:p>
            <a:r>
              <a:rPr lang="en-GB" b="0" dirty="0"/>
              <a:t>•	</a:t>
            </a:r>
            <a:r>
              <a:rPr lang="en-GB" b="0" dirty="0" smtClean="0"/>
              <a:t>Think </a:t>
            </a:r>
            <a:r>
              <a:rPr lang="en-GB" b="0" dirty="0"/>
              <a:t>the answer over and over as you clap the </a:t>
            </a:r>
            <a:r>
              <a:rPr lang="en-GB" b="0" dirty="0" smtClean="0"/>
              <a:t>	pulse</a:t>
            </a:r>
            <a:endParaRPr lang="en-GB" b="0" dirty="0"/>
          </a:p>
          <a:p>
            <a:r>
              <a:rPr lang="en-GB" b="0" dirty="0"/>
              <a:t>•	S</a:t>
            </a:r>
            <a:r>
              <a:rPr lang="en-GB" b="0" dirty="0" smtClean="0"/>
              <a:t>peak </a:t>
            </a:r>
            <a:r>
              <a:rPr lang="en-GB" b="0" dirty="0"/>
              <a:t>their answer over your pulse</a:t>
            </a:r>
          </a:p>
          <a:p>
            <a:r>
              <a:rPr lang="en-GB" b="0" dirty="0"/>
              <a:t>•	C</a:t>
            </a:r>
            <a:r>
              <a:rPr lang="en-GB" b="0" dirty="0" smtClean="0"/>
              <a:t>lap </a:t>
            </a:r>
            <a:r>
              <a:rPr lang="en-GB" b="0" dirty="0"/>
              <a:t>the answer </a:t>
            </a:r>
            <a:r>
              <a:rPr lang="en-GB" b="0" dirty="0" smtClean="0"/>
              <a:t>round </a:t>
            </a:r>
            <a:r>
              <a:rPr lang="en-GB" b="0" dirty="0"/>
              <a:t>and </a:t>
            </a:r>
            <a:r>
              <a:rPr lang="en-GB" b="0" dirty="0" smtClean="0"/>
              <a:t>around.</a:t>
            </a:r>
          </a:p>
          <a:p>
            <a:endParaRPr lang="en-GB" sz="1400" b="0" dirty="0"/>
          </a:p>
          <a:p>
            <a:pPr algn="ctr"/>
            <a:r>
              <a:rPr lang="en-GB" sz="4000" b="0" dirty="0" smtClean="0"/>
              <a:t>You’ve created </a:t>
            </a:r>
            <a:r>
              <a:rPr lang="en-GB" sz="4000" b="0" dirty="0"/>
              <a:t>an </a:t>
            </a:r>
            <a:r>
              <a:rPr lang="en-GB" sz="4000" b="0" dirty="0" smtClean="0"/>
              <a:t>ostinato!</a:t>
            </a:r>
            <a:endParaRPr lang="en-GB" sz="4000" b="0" dirty="0"/>
          </a:p>
        </p:txBody>
      </p:sp>
    </p:spTree>
    <p:extLst>
      <p:ext uri="{BB962C8B-B14F-4D97-AF65-F5344CB8AC3E}">
        <p14:creationId xmlns:p14="http://schemas.microsoft.com/office/powerpoint/2010/main" val="3371708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LESSON </a:t>
            </a:r>
            <a:r>
              <a:rPr lang="en-US" dirty="0" smtClean="0"/>
              <a:t>3</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21</a:t>
            </a:fld>
            <a:endParaRPr lang="en-US" dirty="0"/>
          </a:p>
        </p:txBody>
      </p:sp>
      <p:sp>
        <p:nvSpPr>
          <p:cNvPr id="13" name="Content Placeholder 5"/>
          <p:cNvSpPr txBox="1">
            <a:spLocks/>
          </p:cNvSpPr>
          <p:nvPr/>
        </p:nvSpPr>
        <p:spPr>
          <a:xfrm>
            <a:off x="1189703" y="2399072"/>
            <a:ext cx="6617110" cy="3559944"/>
          </a:xfrm>
          <a:prstGeom prst="rect">
            <a:avLst/>
          </a:prstGeom>
        </p:spPr>
        <p:txBody>
          <a:bodyPr>
            <a:normAutofit/>
          </a:bodyPr>
          <a:lstStyle>
            <a:lvl1pPr marL="0" indent="0" algn="l" defTabSz="457200" rtl="0" eaLnBrk="1" latinLnBrk="0" hangingPunct="1">
              <a:spcBef>
                <a:spcPct val="20000"/>
              </a:spcBef>
              <a:buFontTx/>
              <a:buNone/>
              <a:defRPr sz="2800" b="1" i="0" kern="1200" baseline="0">
                <a:solidFill>
                  <a:schemeClr val="tx1"/>
                </a:solidFill>
                <a:latin typeface="+mj-lt"/>
                <a:ea typeface="+mn-ea"/>
                <a:cs typeface="Calibre Semibold"/>
              </a:defRPr>
            </a:lvl1pPr>
            <a:lvl2pPr marL="0" indent="0" algn="l" defTabSz="457200" rtl="0" eaLnBrk="1" latinLnBrk="0" hangingPunct="1">
              <a:spcBef>
                <a:spcPct val="20000"/>
              </a:spcBef>
              <a:buFontTx/>
              <a:buNone/>
              <a:defRPr sz="2400" b="0" i="0" kern="1200" baseline="0">
                <a:solidFill>
                  <a:schemeClr val="tx1"/>
                </a:solidFill>
                <a:latin typeface="+mn-lt"/>
                <a:ea typeface="+mn-ea"/>
                <a:cs typeface="Calibre Regular"/>
              </a:defRPr>
            </a:lvl2pPr>
            <a:lvl3pPr marL="342900" indent="-342900" algn="l" defTabSz="457200" rtl="0" eaLnBrk="1" latinLnBrk="0" hangingPunct="1">
              <a:spcBef>
                <a:spcPct val="20000"/>
              </a:spcBef>
              <a:buFont typeface="Wingdings" charset="2"/>
              <a:buChar char="§"/>
              <a:defRPr sz="2400" b="0" i="0" kern="1200" baseline="0">
                <a:solidFill>
                  <a:schemeClr val="tx1"/>
                </a:solidFill>
                <a:latin typeface="+mn-lt"/>
                <a:ea typeface="+mn-ea"/>
                <a:cs typeface="Calibre Regular"/>
              </a:defRPr>
            </a:lvl3pPr>
            <a:lvl4pPr marL="0" indent="0" algn="l" defTabSz="457200" rtl="0" eaLnBrk="1" latinLnBrk="0" hangingPunct="1">
              <a:spcBef>
                <a:spcPct val="20000"/>
              </a:spcBef>
              <a:buFontTx/>
              <a:buNone/>
              <a:defRPr sz="1600" b="1" i="0" kern="1200" baseline="0">
                <a:solidFill>
                  <a:schemeClr val="tx1"/>
                </a:solidFill>
                <a:latin typeface="+mj-lt"/>
                <a:ea typeface="+mn-ea"/>
                <a:cs typeface="Calibre Regular"/>
              </a:defRPr>
            </a:lvl4pPr>
            <a:lvl5pPr marL="0" indent="0" algn="l" defTabSz="457200" rtl="0" eaLnBrk="1" latinLnBrk="0" hangingPunct="1">
              <a:spcBef>
                <a:spcPct val="20000"/>
              </a:spcBef>
              <a:buFontTx/>
              <a:buNone/>
              <a:defRPr sz="1600" b="0" i="0" kern="1200" baseline="0">
                <a:solidFill>
                  <a:schemeClr val="tx1"/>
                </a:solidFill>
                <a:latin typeface="+mn-lt"/>
                <a:ea typeface="+mn-ea"/>
                <a:cs typeface="Calibre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b="0" dirty="0" smtClean="0"/>
              <a:t>Include:</a:t>
            </a:r>
          </a:p>
          <a:p>
            <a:r>
              <a:rPr lang="en-GB" b="0" dirty="0"/>
              <a:t>•	</a:t>
            </a:r>
            <a:r>
              <a:rPr lang="en-GB" b="0" dirty="0" smtClean="0"/>
              <a:t>A </a:t>
            </a:r>
            <a:r>
              <a:rPr lang="en-GB" b="0" dirty="0"/>
              <a:t>pulse (footsteps)</a:t>
            </a:r>
          </a:p>
          <a:p>
            <a:r>
              <a:rPr lang="en-GB" b="0" dirty="0"/>
              <a:t>•	A new ostinato</a:t>
            </a:r>
          </a:p>
          <a:p>
            <a:r>
              <a:rPr lang="en-GB" b="0" dirty="0"/>
              <a:t>•	A crescendo (gradually getting louder</a:t>
            </a:r>
            <a:r>
              <a:rPr lang="en-GB" b="0" dirty="0" smtClean="0"/>
              <a:t>)</a:t>
            </a:r>
            <a:endParaRPr lang="en-GB" b="0" dirty="0"/>
          </a:p>
        </p:txBody>
      </p:sp>
      <p:sp>
        <p:nvSpPr>
          <p:cNvPr id="7" name="Title 4"/>
          <p:cNvSpPr>
            <a:spLocks noGrp="1"/>
          </p:cNvSpPr>
          <p:nvPr>
            <p:ph type="title"/>
          </p:nvPr>
        </p:nvSpPr>
        <p:spPr>
          <a:xfrm>
            <a:off x="1318283" y="1297027"/>
            <a:ext cx="7012582" cy="937442"/>
          </a:xfrm>
        </p:spPr>
        <p:txBody>
          <a:bodyPr>
            <a:noAutofit/>
          </a:bodyPr>
          <a:lstStyle/>
          <a:p>
            <a:pPr algn="ctr"/>
            <a:r>
              <a:rPr lang="en-GB" sz="4400" dirty="0" smtClean="0"/>
              <a:t>Create your own march</a:t>
            </a:r>
            <a:endParaRPr lang="en-GB" sz="4400" dirty="0"/>
          </a:p>
        </p:txBody>
      </p:sp>
      <p:pic>
        <p:nvPicPr>
          <p:cNvPr id="8" name="Picture 1" descr="C:\Users\tenpib01\AppData\Local\Microsoft\Windows\Temporary Internet Files\Content.IE5\U25HZTMM\6801993f0e7a81e6d72a388e9d85ca3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7109" y="4797833"/>
            <a:ext cx="2118944" cy="1445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2733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GB" sz="4000" dirty="0" smtClean="0"/>
              <a:t>Lesson </a:t>
            </a:r>
            <a:r>
              <a:rPr lang="en-GB" sz="4000" dirty="0"/>
              <a:t>4</a:t>
            </a:r>
            <a:endParaRPr lang="en-GB" sz="4000" dirty="0" smtClean="0"/>
          </a:p>
          <a:p>
            <a:pPr algn="ctr"/>
            <a:r>
              <a:rPr lang="en-US" dirty="0"/>
              <a:t>Structure</a:t>
            </a:r>
            <a:endParaRPr lang="en-GB" dirty="0"/>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1772395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4</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23</a:t>
            </a:fld>
            <a:endParaRPr lang="en-US" dirty="0"/>
          </a:p>
        </p:txBody>
      </p:sp>
      <p:sp>
        <p:nvSpPr>
          <p:cNvPr id="5" name="Title 4"/>
          <p:cNvSpPr>
            <a:spLocks noGrp="1"/>
          </p:cNvSpPr>
          <p:nvPr>
            <p:ph type="title"/>
          </p:nvPr>
        </p:nvSpPr>
        <p:spPr>
          <a:xfrm>
            <a:off x="1247605" y="1365853"/>
            <a:ext cx="7012582" cy="937442"/>
          </a:xfrm>
        </p:spPr>
        <p:txBody>
          <a:bodyPr>
            <a:noAutofit/>
          </a:bodyPr>
          <a:lstStyle/>
          <a:p>
            <a:pPr algn="ctr"/>
            <a:r>
              <a:rPr lang="en-GB" sz="4400" dirty="0" smtClean="0"/>
              <a:t>Recap</a:t>
            </a:r>
            <a:endParaRPr lang="en-GB" sz="4400" dirty="0"/>
          </a:p>
        </p:txBody>
      </p:sp>
      <p:sp>
        <p:nvSpPr>
          <p:cNvPr id="9" name="Content Placeholder 5"/>
          <p:cNvSpPr txBox="1">
            <a:spLocks/>
          </p:cNvSpPr>
          <p:nvPr/>
        </p:nvSpPr>
        <p:spPr>
          <a:xfrm>
            <a:off x="1170039" y="2538146"/>
            <a:ext cx="5830530" cy="3264976"/>
          </a:xfrm>
          <a:prstGeom prst="rect">
            <a:avLst/>
          </a:prstGeom>
        </p:spPr>
        <p:txBody>
          <a:bodyPr>
            <a:noAutofit/>
          </a:bodyPr>
          <a:lstStyle>
            <a:lvl1pPr marL="0" indent="0" algn="l" defTabSz="457200" rtl="0" eaLnBrk="1" latinLnBrk="0" hangingPunct="1">
              <a:spcBef>
                <a:spcPct val="20000"/>
              </a:spcBef>
              <a:buFontTx/>
              <a:buNone/>
              <a:defRPr sz="2800" b="1" i="0" kern="1200" baseline="0">
                <a:solidFill>
                  <a:schemeClr val="tx1"/>
                </a:solidFill>
                <a:latin typeface="+mj-lt"/>
                <a:ea typeface="+mn-ea"/>
                <a:cs typeface="Calibre Semibold"/>
              </a:defRPr>
            </a:lvl1pPr>
            <a:lvl2pPr marL="0" indent="0" algn="l" defTabSz="457200" rtl="0" eaLnBrk="1" latinLnBrk="0" hangingPunct="1">
              <a:spcBef>
                <a:spcPct val="20000"/>
              </a:spcBef>
              <a:buFontTx/>
              <a:buNone/>
              <a:defRPr sz="2400" b="0" i="0" kern="1200" baseline="0">
                <a:solidFill>
                  <a:schemeClr val="tx1"/>
                </a:solidFill>
                <a:latin typeface="+mn-lt"/>
                <a:ea typeface="+mn-ea"/>
                <a:cs typeface="Calibre Regular"/>
              </a:defRPr>
            </a:lvl2pPr>
            <a:lvl3pPr marL="342900" indent="-342900" algn="l" defTabSz="457200" rtl="0" eaLnBrk="1" latinLnBrk="0" hangingPunct="1">
              <a:spcBef>
                <a:spcPct val="20000"/>
              </a:spcBef>
              <a:buFont typeface="Wingdings" charset="2"/>
              <a:buChar char="§"/>
              <a:defRPr sz="2400" b="0" i="0" kern="1200" baseline="0">
                <a:solidFill>
                  <a:schemeClr val="tx1"/>
                </a:solidFill>
                <a:latin typeface="+mn-lt"/>
                <a:ea typeface="+mn-ea"/>
                <a:cs typeface="Calibre Regular"/>
              </a:defRPr>
            </a:lvl3pPr>
            <a:lvl4pPr marL="0" indent="0" algn="l" defTabSz="457200" rtl="0" eaLnBrk="1" latinLnBrk="0" hangingPunct="1">
              <a:spcBef>
                <a:spcPct val="20000"/>
              </a:spcBef>
              <a:buFontTx/>
              <a:buNone/>
              <a:defRPr sz="1600" b="1" i="0" kern="1200" baseline="0">
                <a:solidFill>
                  <a:schemeClr val="tx1"/>
                </a:solidFill>
                <a:latin typeface="+mj-lt"/>
                <a:ea typeface="+mn-ea"/>
                <a:cs typeface="Calibre Regular"/>
              </a:defRPr>
            </a:lvl4pPr>
            <a:lvl5pPr marL="0" indent="0" algn="l" defTabSz="457200" rtl="0" eaLnBrk="1" latinLnBrk="0" hangingPunct="1">
              <a:spcBef>
                <a:spcPct val="20000"/>
              </a:spcBef>
              <a:buFontTx/>
              <a:buNone/>
              <a:defRPr sz="1600" b="0" i="0" kern="1200" baseline="0">
                <a:solidFill>
                  <a:schemeClr val="tx1"/>
                </a:solidFill>
                <a:latin typeface="+mn-lt"/>
                <a:ea typeface="+mn-ea"/>
                <a:cs typeface="Calibre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b="0" dirty="0"/>
              <a:t>•	‘Get in a spaceship go to </a:t>
            </a:r>
            <a:r>
              <a:rPr lang="en-GB" b="0" dirty="0" smtClean="0"/>
              <a:t>Mars</a:t>
            </a:r>
            <a:r>
              <a:rPr lang="en-GB" b="0" dirty="0"/>
              <a:t>’</a:t>
            </a:r>
          </a:p>
          <a:p>
            <a:r>
              <a:rPr lang="en-GB" b="0" dirty="0"/>
              <a:t>•	‘8, 2, 10’</a:t>
            </a:r>
          </a:p>
          <a:p>
            <a:r>
              <a:rPr lang="en-GB" b="0" dirty="0"/>
              <a:t>•	Pulse (These rhythms are in 5)</a:t>
            </a:r>
          </a:p>
          <a:p>
            <a:r>
              <a:rPr lang="en-GB" b="0" dirty="0"/>
              <a:t>•	‘Footstep’ pulse</a:t>
            </a:r>
          </a:p>
          <a:p>
            <a:r>
              <a:rPr lang="en-GB" b="0" dirty="0"/>
              <a:t>•	New Mars ostinato (These rhythms </a:t>
            </a:r>
            <a:r>
              <a:rPr lang="en-GB" b="0" dirty="0" smtClean="0"/>
              <a:t>	are probably </a:t>
            </a:r>
            <a:r>
              <a:rPr lang="en-GB" b="0" dirty="0"/>
              <a:t>in 2 or 4)</a:t>
            </a:r>
          </a:p>
        </p:txBody>
      </p:sp>
    </p:spTree>
    <p:extLst>
      <p:ext uri="{BB962C8B-B14F-4D97-AF65-F5344CB8AC3E}">
        <p14:creationId xmlns:p14="http://schemas.microsoft.com/office/powerpoint/2010/main" val="18980351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smtClean="0"/>
              <a:t>LESSON 4</a:t>
            </a:r>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24</a:t>
            </a:fld>
            <a:endParaRPr lang="en-US" dirty="0"/>
          </a:p>
        </p:txBody>
      </p:sp>
      <p:sp>
        <p:nvSpPr>
          <p:cNvPr id="5" name="Title 4"/>
          <p:cNvSpPr>
            <a:spLocks noGrp="1"/>
          </p:cNvSpPr>
          <p:nvPr>
            <p:ph type="title"/>
          </p:nvPr>
        </p:nvSpPr>
        <p:spPr>
          <a:xfrm>
            <a:off x="1247605" y="1365853"/>
            <a:ext cx="7012582" cy="937442"/>
          </a:xfrm>
        </p:spPr>
        <p:txBody>
          <a:bodyPr>
            <a:noAutofit/>
          </a:bodyPr>
          <a:lstStyle/>
          <a:p>
            <a:pPr algn="ctr"/>
            <a:r>
              <a:rPr lang="en-GB" sz="4400" dirty="0" smtClean="0"/>
              <a:t>Create a structure like Holst</a:t>
            </a:r>
            <a:endParaRPr lang="en-GB" sz="4400" dirty="0"/>
          </a:p>
        </p:txBody>
      </p:sp>
      <p:sp>
        <p:nvSpPr>
          <p:cNvPr id="9" name="Content Placeholder 5"/>
          <p:cNvSpPr txBox="1">
            <a:spLocks/>
          </p:cNvSpPr>
          <p:nvPr/>
        </p:nvSpPr>
        <p:spPr>
          <a:xfrm>
            <a:off x="1592826" y="2538147"/>
            <a:ext cx="7030064" cy="2161672"/>
          </a:xfrm>
          <a:prstGeom prst="rect">
            <a:avLst/>
          </a:prstGeom>
        </p:spPr>
        <p:txBody>
          <a:bodyPr>
            <a:noAutofit/>
          </a:bodyPr>
          <a:lstStyle>
            <a:lvl1pPr marL="0" indent="0" algn="l" defTabSz="457200" rtl="0" eaLnBrk="1" latinLnBrk="0" hangingPunct="1">
              <a:spcBef>
                <a:spcPct val="20000"/>
              </a:spcBef>
              <a:buFontTx/>
              <a:buNone/>
              <a:defRPr sz="2800" b="1" i="0" kern="1200" baseline="0">
                <a:solidFill>
                  <a:schemeClr val="tx1"/>
                </a:solidFill>
                <a:latin typeface="+mj-lt"/>
                <a:ea typeface="+mn-ea"/>
                <a:cs typeface="Calibre Semibold"/>
              </a:defRPr>
            </a:lvl1pPr>
            <a:lvl2pPr marL="0" indent="0" algn="l" defTabSz="457200" rtl="0" eaLnBrk="1" latinLnBrk="0" hangingPunct="1">
              <a:spcBef>
                <a:spcPct val="20000"/>
              </a:spcBef>
              <a:buFontTx/>
              <a:buNone/>
              <a:defRPr sz="2400" b="0" i="0" kern="1200" baseline="0">
                <a:solidFill>
                  <a:schemeClr val="tx1"/>
                </a:solidFill>
                <a:latin typeface="+mn-lt"/>
                <a:ea typeface="+mn-ea"/>
                <a:cs typeface="Calibre Regular"/>
              </a:defRPr>
            </a:lvl2pPr>
            <a:lvl3pPr marL="342900" indent="-342900" algn="l" defTabSz="457200" rtl="0" eaLnBrk="1" latinLnBrk="0" hangingPunct="1">
              <a:spcBef>
                <a:spcPct val="20000"/>
              </a:spcBef>
              <a:buFont typeface="Wingdings" charset="2"/>
              <a:buChar char="§"/>
              <a:defRPr sz="2400" b="0" i="0" kern="1200" baseline="0">
                <a:solidFill>
                  <a:schemeClr val="tx1"/>
                </a:solidFill>
                <a:latin typeface="+mn-lt"/>
                <a:ea typeface="+mn-ea"/>
                <a:cs typeface="Calibre Regular"/>
              </a:defRPr>
            </a:lvl3pPr>
            <a:lvl4pPr marL="0" indent="0" algn="l" defTabSz="457200" rtl="0" eaLnBrk="1" latinLnBrk="0" hangingPunct="1">
              <a:spcBef>
                <a:spcPct val="20000"/>
              </a:spcBef>
              <a:buFontTx/>
              <a:buNone/>
              <a:defRPr sz="1600" b="1" i="0" kern="1200" baseline="0">
                <a:solidFill>
                  <a:schemeClr val="tx1"/>
                </a:solidFill>
                <a:latin typeface="+mj-lt"/>
                <a:ea typeface="+mn-ea"/>
                <a:cs typeface="Calibre Regular"/>
              </a:defRPr>
            </a:lvl4pPr>
            <a:lvl5pPr marL="0" indent="0" algn="l" defTabSz="457200" rtl="0" eaLnBrk="1" latinLnBrk="0" hangingPunct="1">
              <a:spcBef>
                <a:spcPct val="20000"/>
              </a:spcBef>
              <a:buFontTx/>
              <a:buNone/>
              <a:defRPr sz="1600" b="0" i="0" kern="1200" baseline="0">
                <a:solidFill>
                  <a:schemeClr val="tx1"/>
                </a:solidFill>
                <a:latin typeface="+mn-lt"/>
                <a:ea typeface="+mn-ea"/>
                <a:cs typeface="Calibre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0" indent="-457200">
              <a:buFont typeface="Arial" panose="020B0604020202020204" pitchFamily="34" charset="0"/>
              <a:buChar char="•"/>
            </a:pPr>
            <a:r>
              <a:rPr lang="en-GB" b="0" dirty="0"/>
              <a:t>Crescendo using ‘get in a spaceship’</a:t>
            </a:r>
          </a:p>
          <a:p>
            <a:pPr marL="457200" lvl="0" indent="-457200">
              <a:buFont typeface="Arial" panose="020B0604020202020204" pitchFamily="34" charset="0"/>
              <a:buChar char="•"/>
            </a:pPr>
            <a:r>
              <a:rPr lang="en-GB" b="0" dirty="0"/>
              <a:t>March (with crescendo)</a:t>
            </a:r>
          </a:p>
          <a:p>
            <a:pPr marL="457200" lvl="0" indent="-457200">
              <a:buFont typeface="Arial" panose="020B0604020202020204" pitchFamily="34" charset="0"/>
              <a:buChar char="•"/>
            </a:pPr>
            <a:r>
              <a:rPr lang="en-GB" b="0" dirty="0"/>
              <a:t>New section combining ideas from both (both of his sections are in 5)</a:t>
            </a:r>
          </a:p>
        </p:txBody>
      </p:sp>
    </p:spTree>
    <p:extLst>
      <p:ext uri="{BB962C8B-B14F-4D97-AF65-F5344CB8AC3E}">
        <p14:creationId xmlns:p14="http://schemas.microsoft.com/office/powerpoint/2010/main" val="22673363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GB" sz="4000" dirty="0" smtClean="0"/>
              <a:t>Lesson 5</a:t>
            </a:r>
          </a:p>
          <a:p>
            <a:pPr algn="ctr"/>
            <a:r>
              <a:rPr lang="en-US" dirty="0" smtClean="0"/>
              <a:t>Coda </a:t>
            </a:r>
            <a:r>
              <a:rPr lang="en-US" dirty="0"/>
              <a:t>(ending)</a:t>
            </a:r>
            <a:endParaRPr lang="en-GB" dirty="0"/>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2884231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a:t>LESSON 5</a:t>
            </a:r>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26</a:t>
            </a:fld>
            <a:endParaRPr lang="en-US" dirty="0"/>
          </a:p>
        </p:txBody>
      </p:sp>
      <p:sp>
        <p:nvSpPr>
          <p:cNvPr id="10" name="Title 4"/>
          <p:cNvSpPr txBox="1">
            <a:spLocks/>
          </p:cNvSpPr>
          <p:nvPr/>
        </p:nvSpPr>
        <p:spPr>
          <a:xfrm>
            <a:off x="1104087" y="1327719"/>
            <a:ext cx="6530662" cy="93744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b="1" i="0" kern="1200" baseline="0">
                <a:solidFill>
                  <a:schemeClr val="tx1"/>
                </a:solidFill>
                <a:latin typeface="+mj-lt"/>
                <a:ea typeface="+mj-ea"/>
                <a:cs typeface="+mj-cs"/>
              </a:defRPr>
            </a:lvl1pPr>
          </a:lstStyle>
          <a:p>
            <a:pPr algn="ctr"/>
            <a:r>
              <a:rPr lang="en-GB" sz="4000" dirty="0" smtClean="0"/>
              <a:t>Coda</a:t>
            </a:r>
            <a:endParaRPr lang="en-GB" sz="4000" dirty="0"/>
          </a:p>
        </p:txBody>
      </p:sp>
      <p:sp>
        <p:nvSpPr>
          <p:cNvPr id="11" name="Content Placeholder 5"/>
          <p:cNvSpPr txBox="1">
            <a:spLocks/>
          </p:cNvSpPr>
          <p:nvPr/>
        </p:nvSpPr>
        <p:spPr>
          <a:xfrm>
            <a:off x="759468" y="2538146"/>
            <a:ext cx="7578288" cy="3264976"/>
          </a:xfrm>
          <a:prstGeom prst="rect">
            <a:avLst/>
          </a:prstGeom>
        </p:spPr>
        <p:txBody>
          <a:bodyPr>
            <a:normAutofit/>
          </a:bodyPr>
          <a:lstStyle>
            <a:lvl1pPr marL="0" indent="0" algn="l" defTabSz="457200" rtl="0" eaLnBrk="1" latinLnBrk="0" hangingPunct="1">
              <a:spcBef>
                <a:spcPct val="20000"/>
              </a:spcBef>
              <a:buFontTx/>
              <a:buNone/>
              <a:defRPr sz="2800" b="1" i="0" kern="1200" baseline="0">
                <a:solidFill>
                  <a:schemeClr val="tx1"/>
                </a:solidFill>
                <a:latin typeface="+mj-lt"/>
                <a:ea typeface="+mn-ea"/>
                <a:cs typeface="Calibre Semibold"/>
              </a:defRPr>
            </a:lvl1pPr>
            <a:lvl2pPr marL="0" indent="0" algn="l" defTabSz="457200" rtl="0" eaLnBrk="1" latinLnBrk="0" hangingPunct="1">
              <a:spcBef>
                <a:spcPct val="20000"/>
              </a:spcBef>
              <a:buFontTx/>
              <a:buNone/>
              <a:defRPr sz="2400" b="0" i="0" kern="1200" baseline="0">
                <a:solidFill>
                  <a:schemeClr val="tx1"/>
                </a:solidFill>
                <a:latin typeface="+mn-lt"/>
                <a:ea typeface="+mn-ea"/>
                <a:cs typeface="Calibre Regular"/>
              </a:defRPr>
            </a:lvl2pPr>
            <a:lvl3pPr marL="342900" indent="-342900" algn="l" defTabSz="457200" rtl="0" eaLnBrk="1" latinLnBrk="0" hangingPunct="1">
              <a:spcBef>
                <a:spcPct val="20000"/>
              </a:spcBef>
              <a:buFont typeface="Wingdings" charset="2"/>
              <a:buChar char="§"/>
              <a:defRPr sz="2400" b="0" i="0" kern="1200" baseline="0">
                <a:solidFill>
                  <a:schemeClr val="tx1"/>
                </a:solidFill>
                <a:latin typeface="+mn-lt"/>
                <a:ea typeface="+mn-ea"/>
                <a:cs typeface="Calibre Regular"/>
              </a:defRPr>
            </a:lvl3pPr>
            <a:lvl4pPr marL="0" indent="0" algn="l" defTabSz="457200" rtl="0" eaLnBrk="1" latinLnBrk="0" hangingPunct="1">
              <a:spcBef>
                <a:spcPct val="20000"/>
              </a:spcBef>
              <a:buFontTx/>
              <a:buNone/>
              <a:defRPr sz="1600" b="1" i="0" kern="1200" baseline="0">
                <a:solidFill>
                  <a:schemeClr val="tx1"/>
                </a:solidFill>
                <a:latin typeface="+mj-lt"/>
                <a:ea typeface="+mn-ea"/>
                <a:cs typeface="Calibre Regular"/>
              </a:defRPr>
            </a:lvl4pPr>
            <a:lvl5pPr marL="0" indent="0" algn="l" defTabSz="457200" rtl="0" eaLnBrk="1" latinLnBrk="0" hangingPunct="1">
              <a:spcBef>
                <a:spcPct val="20000"/>
              </a:spcBef>
              <a:buFontTx/>
              <a:buNone/>
              <a:defRPr sz="1600" b="0" i="0" kern="1200" baseline="0">
                <a:solidFill>
                  <a:schemeClr val="tx1"/>
                </a:solidFill>
                <a:latin typeface="+mn-lt"/>
                <a:ea typeface="+mn-ea"/>
                <a:cs typeface="Calibre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3600" b="0" dirty="0"/>
              <a:t>•	Short scurrying x2</a:t>
            </a:r>
          </a:p>
          <a:p>
            <a:r>
              <a:rPr lang="en-GB" sz="3600" b="0" dirty="0"/>
              <a:t>•	Long scurrying </a:t>
            </a:r>
          </a:p>
          <a:p>
            <a:r>
              <a:rPr lang="en-GB" sz="3600" b="0" dirty="0"/>
              <a:t>•	Random ‘bangs’</a:t>
            </a:r>
          </a:p>
          <a:p>
            <a:r>
              <a:rPr lang="en-GB" sz="3600" b="0" dirty="0"/>
              <a:t>•	Long note (G)</a:t>
            </a:r>
          </a:p>
        </p:txBody>
      </p:sp>
      <p:pic>
        <p:nvPicPr>
          <p:cNvPr id="8197" name="Picture 5" descr="C:\Users\tenpib01\AppData\Local\Microsoft\Windows\Temporary Internet Files\Content.IE5\NV2CCM0Z\Mars_atmospher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3073" y="2412647"/>
            <a:ext cx="2878207" cy="3222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8763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a:t>LESSON 5</a:t>
            </a:r>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27</a:t>
            </a:fld>
            <a:endParaRPr lang="en-US" dirty="0"/>
          </a:p>
        </p:txBody>
      </p:sp>
      <p:sp>
        <p:nvSpPr>
          <p:cNvPr id="12" name="Title 4"/>
          <p:cNvSpPr txBox="1">
            <a:spLocks/>
          </p:cNvSpPr>
          <p:nvPr/>
        </p:nvSpPr>
        <p:spPr>
          <a:xfrm>
            <a:off x="1477851" y="1199899"/>
            <a:ext cx="6530662" cy="93744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b="1" i="0" kern="1200" baseline="0">
                <a:solidFill>
                  <a:schemeClr val="tx1"/>
                </a:solidFill>
                <a:latin typeface="+mj-lt"/>
                <a:ea typeface="+mj-ea"/>
                <a:cs typeface="+mj-cs"/>
              </a:defRPr>
            </a:lvl1pPr>
          </a:lstStyle>
          <a:p>
            <a:pPr algn="ctr"/>
            <a:r>
              <a:rPr lang="en-GB" sz="4000" dirty="0" smtClean="0"/>
              <a:t>Create your own coda</a:t>
            </a:r>
            <a:endParaRPr lang="en-GB" sz="4000" dirty="0"/>
          </a:p>
        </p:txBody>
      </p:sp>
      <p:pic>
        <p:nvPicPr>
          <p:cNvPr id="9219" name="Picture 3" descr="C:\Users\tenpib01\AppData\Local\Microsoft\Windows\Temporary Internet Files\Content.IE5\4QHQWX6R\The-planet-mar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6222" y="2300747"/>
            <a:ext cx="3480035" cy="3480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925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a:t>LESSON 5</a:t>
            </a:r>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28</a:t>
            </a:fld>
            <a:endParaRPr lang="en-US" dirty="0"/>
          </a:p>
        </p:txBody>
      </p:sp>
      <p:sp>
        <p:nvSpPr>
          <p:cNvPr id="12" name="Title 4"/>
          <p:cNvSpPr txBox="1">
            <a:spLocks/>
          </p:cNvSpPr>
          <p:nvPr/>
        </p:nvSpPr>
        <p:spPr>
          <a:xfrm>
            <a:off x="1477851" y="1199899"/>
            <a:ext cx="6530662" cy="937442"/>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b="1" i="0" kern="1200" baseline="0">
                <a:solidFill>
                  <a:schemeClr val="tx1"/>
                </a:solidFill>
                <a:latin typeface="+mj-lt"/>
                <a:ea typeface="+mj-ea"/>
                <a:cs typeface="+mj-cs"/>
              </a:defRPr>
            </a:lvl1pPr>
          </a:lstStyle>
          <a:p>
            <a:pPr algn="ctr"/>
            <a:r>
              <a:rPr lang="en-GB" sz="4000" dirty="0" smtClean="0"/>
              <a:t>Let’s perform</a:t>
            </a:r>
            <a:endParaRPr lang="en-GB" sz="4000" dirty="0"/>
          </a:p>
        </p:txBody>
      </p:sp>
      <p:pic>
        <p:nvPicPr>
          <p:cNvPr id="7" name="Picture 2" descr="C:\Users\tenpib01\AppData\Local\Microsoft\Windows\Temporary Internet Files\Content.IE5\NV2CCM0Z\teatro_o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1354" y="2297368"/>
            <a:ext cx="3805083" cy="3353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8454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GB" sz="4000" dirty="0" smtClean="0"/>
              <a:t>Lesson </a:t>
            </a:r>
            <a:r>
              <a:rPr lang="en-GB" sz="4000" dirty="0"/>
              <a:t>6</a:t>
            </a:r>
            <a:endParaRPr lang="en-GB" sz="4000" dirty="0" smtClean="0"/>
          </a:p>
          <a:p>
            <a:pPr algn="ctr"/>
            <a:r>
              <a:rPr lang="en-GB" dirty="0"/>
              <a:t>Create your own ‘new’ planets piece</a:t>
            </a:r>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2877589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Curriculum checklist</a:t>
            </a:r>
          </a:p>
        </p:txBody>
      </p:sp>
      <p:sp>
        <p:nvSpPr>
          <p:cNvPr id="3" name="Text Placeholder 2"/>
          <p:cNvSpPr>
            <a:spLocks noGrp="1"/>
          </p:cNvSpPr>
          <p:nvPr>
            <p:ph type="body" idx="1"/>
          </p:nvPr>
        </p:nvSpPr>
        <p:spPr/>
        <p:txBody>
          <a:bodyPr>
            <a:normAutofit/>
          </a:bodyPr>
          <a:lstStyle/>
          <a:p>
            <a:pPr lvl="0"/>
            <a:r>
              <a:rPr lang="en-US" sz="2000" b="0" dirty="0" smtClean="0"/>
              <a:t>Learners will:</a:t>
            </a:r>
          </a:p>
          <a:p>
            <a:pPr lvl="0"/>
            <a:r>
              <a:rPr lang="en-GB" sz="2000" b="0" dirty="0"/>
              <a:t>•	play and perform in ensemble contexts, using voices and </a:t>
            </a:r>
            <a:r>
              <a:rPr lang="en-GB" sz="2000" b="0" dirty="0" smtClean="0"/>
              <a:t>	playing </a:t>
            </a:r>
            <a:r>
              <a:rPr lang="en-GB" sz="2000" b="0" dirty="0"/>
              <a:t>musical instruments</a:t>
            </a:r>
          </a:p>
          <a:p>
            <a:pPr lvl="0"/>
            <a:r>
              <a:rPr lang="en-GB" sz="2000" b="0" dirty="0"/>
              <a:t>•	improvise and compose music for a range of purposes using </a:t>
            </a:r>
            <a:r>
              <a:rPr lang="en-GB" sz="2000" b="0" dirty="0" smtClean="0"/>
              <a:t>	the </a:t>
            </a:r>
            <a:r>
              <a:rPr lang="en-GB" sz="2000" b="0" dirty="0"/>
              <a:t>interrelated dimensions of music</a:t>
            </a:r>
          </a:p>
          <a:p>
            <a:pPr lvl="0"/>
            <a:r>
              <a:rPr lang="en-GB" sz="2000" b="0" dirty="0"/>
              <a:t>•	listen with attention to detail and recall sounds with </a:t>
            </a:r>
            <a:r>
              <a:rPr lang="en-GB" sz="2000" b="0" dirty="0" smtClean="0"/>
              <a:t>	increasing </a:t>
            </a:r>
            <a:r>
              <a:rPr lang="en-GB" sz="2000" b="0" dirty="0"/>
              <a:t>aural memory</a:t>
            </a:r>
          </a:p>
          <a:p>
            <a:pPr marL="342900" indent="-342900">
              <a:buFont typeface="Wingdings" charset="2"/>
              <a:buChar char="§"/>
            </a:pPr>
            <a:endParaRPr lang="en-US" sz="2000" b="0" dirty="0"/>
          </a:p>
          <a:p>
            <a:endParaRPr lang="en-US" sz="2000" dirty="0"/>
          </a:p>
        </p:txBody>
      </p:sp>
      <p:sp>
        <p:nvSpPr>
          <p:cNvPr id="4" name="Footer Placeholder 3"/>
          <p:cNvSpPr>
            <a:spLocks noGrp="1"/>
          </p:cNvSpPr>
          <p:nvPr>
            <p:ph type="ftr" sz="quarter" idx="11"/>
          </p:nvPr>
        </p:nvSpPr>
        <p:spPr/>
        <p:txBody>
          <a:bodyPr/>
          <a:lstStyle/>
          <a:p>
            <a:r>
              <a:rPr lang="en-US" dirty="0"/>
              <a:t>Copyright : Words - Rachel Leach, Design - BBC</a:t>
            </a:r>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3</a:t>
            </a:fld>
            <a:endParaRPr lang="en-US" dirty="0"/>
          </a:p>
        </p:txBody>
      </p:sp>
      <p:sp>
        <p:nvSpPr>
          <p:cNvPr id="6" name="Date Placeholder 5"/>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6952215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a:t>LESSON 6</a:t>
            </a:r>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30</a:t>
            </a:fld>
            <a:endParaRPr lang="en-US" dirty="0"/>
          </a:p>
        </p:txBody>
      </p:sp>
      <p:sp>
        <p:nvSpPr>
          <p:cNvPr id="5" name="Title 4"/>
          <p:cNvSpPr>
            <a:spLocks noGrp="1"/>
          </p:cNvSpPr>
          <p:nvPr>
            <p:ph type="title"/>
          </p:nvPr>
        </p:nvSpPr>
        <p:spPr>
          <a:xfrm>
            <a:off x="1214696" y="1287611"/>
            <a:ext cx="7012582" cy="937442"/>
          </a:xfrm>
        </p:spPr>
        <p:txBody>
          <a:bodyPr>
            <a:normAutofit/>
          </a:bodyPr>
          <a:lstStyle/>
          <a:p>
            <a:pPr algn="ctr"/>
            <a:r>
              <a:rPr lang="en-GB" sz="4000" dirty="0" smtClean="0"/>
              <a:t>Create your own motifs</a:t>
            </a:r>
            <a:endParaRPr lang="en-GB" sz="4000" dirty="0"/>
          </a:p>
        </p:txBody>
      </p:sp>
      <p:pic>
        <p:nvPicPr>
          <p:cNvPr id="20483" name="Picture 3" descr="C:\Users\tenpib01\AppData\Local\Microsoft\Windows\Temporary Internet Files\Content.IE5\9E8I0P9F\Earth_from_Spac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619" y="2517058"/>
            <a:ext cx="3347884" cy="334788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Batems03\AppData\Local\Microsoft\Windows\Temporary Internet Files\Content.IE5\D70H6SG5\question_mark[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6313" y="2517058"/>
            <a:ext cx="34290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6212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en-US" dirty="0"/>
              <a:t>LESSON 6</a:t>
            </a:r>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31</a:t>
            </a:fld>
            <a:endParaRPr lang="en-US" dirty="0"/>
          </a:p>
        </p:txBody>
      </p:sp>
      <p:sp>
        <p:nvSpPr>
          <p:cNvPr id="5" name="Title 4"/>
          <p:cNvSpPr>
            <a:spLocks noGrp="1"/>
          </p:cNvSpPr>
          <p:nvPr>
            <p:ph type="title"/>
          </p:nvPr>
        </p:nvSpPr>
        <p:spPr>
          <a:xfrm>
            <a:off x="1214696" y="1376102"/>
            <a:ext cx="7012582" cy="937442"/>
          </a:xfrm>
        </p:spPr>
        <p:txBody>
          <a:bodyPr>
            <a:normAutofit/>
          </a:bodyPr>
          <a:lstStyle/>
          <a:p>
            <a:pPr algn="ctr"/>
            <a:r>
              <a:rPr lang="en-GB" sz="4000" dirty="0" smtClean="0"/>
              <a:t>Create your own piece</a:t>
            </a:r>
            <a:endParaRPr lang="en-GB" sz="4000" dirty="0"/>
          </a:p>
        </p:txBody>
      </p:sp>
      <p:sp>
        <p:nvSpPr>
          <p:cNvPr id="7" name="Content Placeholder 5"/>
          <p:cNvSpPr txBox="1">
            <a:spLocks/>
          </p:cNvSpPr>
          <p:nvPr/>
        </p:nvSpPr>
        <p:spPr>
          <a:xfrm>
            <a:off x="759468" y="2538146"/>
            <a:ext cx="7578288" cy="3264976"/>
          </a:xfrm>
          <a:prstGeom prst="rect">
            <a:avLst/>
          </a:prstGeom>
        </p:spPr>
        <p:txBody>
          <a:bodyPr>
            <a:normAutofit/>
          </a:bodyPr>
          <a:lstStyle>
            <a:lvl1pPr marL="0" indent="0" algn="l" defTabSz="457200" rtl="0" eaLnBrk="1" latinLnBrk="0" hangingPunct="1">
              <a:spcBef>
                <a:spcPct val="20000"/>
              </a:spcBef>
              <a:buFontTx/>
              <a:buNone/>
              <a:defRPr sz="2800" b="1" i="0" kern="1200" baseline="0">
                <a:solidFill>
                  <a:schemeClr val="tx1"/>
                </a:solidFill>
                <a:latin typeface="+mj-lt"/>
                <a:ea typeface="+mn-ea"/>
                <a:cs typeface="Calibre Semibold"/>
              </a:defRPr>
            </a:lvl1pPr>
            <a:lvl2pPr marL="0" indent="0" algn="l" defTabSz="457200" rtl="0" eaLnBrk="1" latinLnBrk="0" hangingPunct="1">
              <a:spcBef>
                <a:spcPct val="20000"/>
              </a:spcBef>
              <a:buFontTx/>
              <a:buNone/>
              <a:defRPr sz="2400" b="0" i="0" kern="1200" baseline="0">
                <a:solidFill>
                  <a:schemeClr val="tx1"/>
                </a:solidFill>
                <a:latin typeface="+mn-lt"/>
                <a:ea typeface="+mn-ea"/>
                <a:cs typeface="Calibre Regular"/>
              </a:defRPr>
            </a:lvl2pPr>
            <a:lvl3pPr marL="342900" indent="-342900" algn="l" defTabSz="457200" rtl="0" eaLnBrk="1" latinLnBrk="0" hangingPunct="1">
              <a:spcBef>
                <a:spcPct val="20000"/>
              </a:spcBef>
              <a:buFont typeface="Wingdings" charset="2"/>
              <a:buChar char="§"/>
              <a:defRPr sz="2400" b="0" i="0" kern="1200" baseline="0">
                <a:solidFill>
                  <a:schemeClr val="tx1"/>
                </a:solidFill>
                <a:latin typeface="+mn-lt"/>
                <a:ea typeface="+mn-ea"/>
                <a:cs typeface="Calibre Regular"/>
              </a:defRPr>
            </a:lvl3pPr>
            <a:lvl4pPr marL="0" indent="0" algn="l" defTabSz="457200" rtl="0" eaLnBrk="1" latinLnBrk="0" hangingPunct="1">
              <a:spcBef>
                <a:spcPct val="20000"/>
              </a:spcBef>
              <a:buFontTx/>
              <a:buNone/>
              <a:defRPr sz="1600" b="1" i="0" kern="1200" baseline="0">
                <a:solidFill>
                  <a:schemeClr val="tx1"/>
                </a:solidFill>
                <a:latin typeface="+mj-lt"/>
                <a:ea typeface="+mn-ea"/>
                <a:cs typeface="Calibre Regular"/>
              </a:defRPr>
            </a:lvl4pPr>
            <a:lvl5pPr marL="0" indent="0" algn="l" defTabSz="457200" rtl="0" eaLnBrk="1" latinLnBrk="0" hangingPunct="1">
              <a:spcBef>
                <a:spcPct val="20000"/>
              </a:spcBef>
              <a:buFontTx/>
              <a:buNone/>
              <a:defRPr sz="1600" b="0" i="0" kern="1200" baseline="0">
                <a:solidFill>
                  <a:schemeClr val="tx1"/>
                </a:solidFill>
                <a:latin typeface="+mn-lt"/>
                <a:ea typeface="+mn-ea"/>
                <a:cs typeface="Calibre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3600" b="0" dirty="0"/>
              <a:t>•	What goes first?</a:t>
            </a:r>
          </a:p>
          <a:p>
            <a:r>
              <a:rPr lang="en-GB" sz="3600" b="0" dirty="0"/>
              <a:t>•	What goes last?</a:t>
            </a:r>
          </a:p>
          <a:p>
            <a:r>
              <a:rPr lang="en-GB" sz="3600" b="0" dirty="0"/>
              <a:t>•	Do any of the ideas fit together?</a:t>
            </a:r>
          </a:p>
          <a:p>
            <a:r>
              <a:rPr lang="en-GB" sz="3600" b="0" dirty="0"/>
              <a:t>•	Do the ideas overlap, transform or </a:t>
            </a:r>
            <a:r>
              <a:rPr lang="en-GB" sz="3600" b="0" dirty="0" smtClean="0"/>
              <a:t>	repeat</a:t>
            </a:r>
            <a:r>
              <a:rPr lang="en-GB" sz="3600" b="0" dirty="0"/>
              <a:t>?</a:t>
            </a:r>
          </a:p>
        </p:txBody>
      </p:sp>
    </p:spTree>
    <p:extLst>
      <p:ext uri="{BB962C8B-B14F-4D97-AF65-F5344CB8AC3E}">
        <p14:creationId xmlns:p14="http://schemas.microsoft.com/office/powerpoint/2010/main" val="2990614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endParaRPr lang="en-US" dirty="0"/>
          </a:p>
        </p:txBody>
      </p:sp>
      <p:sp>
        <p:nvSpPr>
          <p:cNvPr id="3" name="Footer Placeholder 2"/>
          <p:cNvSpPr>
            <a:spLocks noGrp="1"/>
          </p:cNvSpPr>
          <p:nvPr>
            <p:ph type="ftr" sz="quarter" idx="3"/>
          </p:nvPr>
        </p:nvSpPr>
        <p:spPr/>
        <p:txBody>
          <a:bodyPr/>
          <a:lstStyle/>
          <a:p>
            <a:r>
              <a:rPr lang="en-US" dirty="0"/>
              <a:t>Copyright : Words - Rachel Leach, Design - BBC</a:t>
            </a:r>
          </a:p>
        </p:txBody>
      </p:sp>
      <p:sp>
        <p:nvSpPr>
          <p:cNvPr id="4" name="Slide Number Placeholder 3"/>
          <p:cNvSpPr>
            <a:spLocks noGrp="1"/>
          </p:cNvSpPr>
          <p:nvPr>
            <p:ph type="sldNum" sz="quarter" idx="4"/>
          </p:nvPr>
        </p:nvSpPr>
        <p:spPr/>
        <p:txBody>
          <a:bodyPr/>
          <a:lstStyle/>
          <a:p>
            <a:pPr algn="l"/>
            <a:fld id="{FCCA3061-2AE2-5E4F-A955-D3D92C168D6F}" type="slidenum">
              <a:rPr lang="en-US" smtClean="0"/>
              <a:pPr algn="l"/>
              <a:t>32</a:t>
            </a:fld>
            <a:endParaRPr lang="en-US" dirty="0"/>
          </a:p>
        </p:txBody>
      </p:sp>
      <p:sp>
        <p:nvSpPr>
          <p:cNvPr id="5" name="Title 4"/>
          <p:cNvSpPr>
            <a:spLocks noGrp="1"/>
          </p:cNvSpPr>
          <p:nvPr>
            <p:ph type="title"/>
          </p:nvPr>
        </p:nvSpPr>
        <p:spPr/>
        <p:txBody>
          <a:bodyPr>
            <a:normAutofit fontScale="90000"/>
          </a:bodyPr>
          <a:lstStyle/>
          <a:p>
            <a:r>
              <a:rPr lang="en-GB" dirty="0" smtClean="0"/>
              <a:t>Taking it further – cross-curricular activities</a:t>
            </a:r>
            <a:endParaRPr lang="en-GB" dirty="0"/>
          </a:p>
        </p:txBody>
      </p:sp>
      <p:sp>
        <p:nvSpPr>
          <p:cNvPr id="6" name="Content Placeholder 5"/>
          <p:cNvSpPr>
            <a:spLocks noGrp="1"/>
          </p:cNvSpPr>
          <p:nvPr>
            <p:ph idx="1"/>
          </p:nvPr>
        </p:nvSpPr>
        <p:spPr>
          <a:xfrm>
            <a:off x="1074589" y="2166060"/>
            <a:ext cx="7007527" cy="4147212"/>
          </a:xfrm>
        </p:spPr>
        <p:txBody>
          <a:bodyPr>
            <a:normAutofit/>
          </a:bodyPr>
          <a:lstStyle/>
          <a:p>
            <a:pPr lvl="0"/>
            <a:r>
              <a:rPr lang="en-GB" dirty="0"/>
              <a:t>RESEARCH</a:t>
            </a:r>
            <a:r>
              <a:rPr lang="en-GB" dirty="0" smtClean="0">
                <a:ea typeface="Abadi MT Condensed Light"/>
                <a:cs typeface="Abadi MT Condensed Light"/>
              </a:rPr>
              <a:t>:</a:t>
            </a:r>
            <a:r>
              <a:rPr lang="en-GB" b="0" dirty="0" smtClean="0">
                <a:ea typeface="Abadi MT Condensed Light"/>
                <a:cs typeface="Abadi MT Condensed Light"/>
              </a:rPr>
              <a:t> </a:t>
            </a:r>
            <a:r>
              <a:rPr lang="en-GB" sz="2400" b="0" dirty="0"/>
              <a:t>look into the science of the other </a:t>
            </a:r>
            <a:r>
              <a:rPr lang="en-GB" sz="2400" b="0" dirty="0" smtClean="0"/>
              <a:t>planets</a:t>
            </a:r>
          </a:p>
          <a:p>
            <a:pPr lvl="0"/>
            <a:endParaRPr lang="en-GB" sz="1000" b="0" dirty="0">
              <a:ea typeface="Abadi MT Condensed Light"/>
              <a:cs typeface="Abadi MT Condensed Light"/>
            </a:endParaRPr>
          </a:p>
          <a:p>
            <a:r>
              <a:rPr lang="en-GB" dirty="0" smtClean="0">
                <a:ea typeface="Abadi MT Condensed Light"/>
                <a:cs typeface="Abadi MT Condensed Light"/>
              </a:rPr>
              <a:t>LISTENING</a:t>
            </a:r>
            <a:r>
              <a:rPr lang="en-GB" sz="2400" dirty="0" smtClean="0">
                <a:ea typeface="Abadi MT Condensed Light"/>
                <a:cs typeface="Abadi MT Condensed Light"/>
              </a:rPr>
              <a:t>:</a:t>
            </a:r>
            <a:r>
              <a:rPr lang="en-GB" sz="2400" b="0" dirty="0" smtClean="0">
                <a:ea typeface="Abadi MT Condensed Light"/>
                <a:cs typeface="Abadi MT Condensed Light"/>
              </a:rPr>
              <a:t> </a:t>
            </a:r>
            <a:r>
              <a:rPr lang="en-GB" sz="2400" b="0" dirty="0">
                <a:ea typeface="Abadi MT Condensed Light"/>
                <a:cs typeface="Abadi MT Condensed Light"/>
              </a:rPr>
              <a:t>Holst did write music for Venus, Mercury, Jupiter, Saturn, Uranus and Neptune. Listen to these pieces and use them as the inspiration for </a:t>
            </a:r>
            <a:r>
              <a:rPr lang="en-GB" sz="2400" b="0" dirty="0" smtClean="0">
                <a:ea typeface="Abadi MT Condensed Light"/>
                <a:cs typeface="Abadi MT Condensed Light"/>
              </a:rPr>
              <a:t>art-work</a:t>
            </a:r>
            <a:r>
              <a:rPr lang="en-GB" sz="2400" b="0" dirty="0">
                <a:ea typeface="Abadi MT Condensed Light"/>
                <a:cs typeface="Abadi MT Condensed Light"/>
              </a:rPr>
              <a:t>, literacy and </a:t>
            </a:r>
            <a:r>
              <a:rPr lang="en-GB" sz="2400" b="0" dirty="0" smtClean="0">
                <a:ea typeface="Abadi MT Condensed Light"/>
                <a:cs typeface="Abadi MT Condensed Light"/>
              </a:rPr>
              <a:t>music</a:t>
            </a:r>
          </a:p>
          <a:p>
            <a:endParaRPr lang="en-GB" sz="1100" dirty="0"/>
          </a:p>
          <a:p>
            <a:pPr lvl="0">
              <a:spcAft>
                <a:spcPts val="0"/>
              </a:spcAft>
            </a:pPr>
            <a:r>
              <a:rPr lang="en-GB" dirty="0" smtClean="0">
                <a:ea typeface="Abadi MT Condensed Light"/>
                <a:cs typeface="Abadi MT Condensed Light"/>
              </a:rPr>
              <a:t>LITERACY</a:t>
            </a:r>
            <a:r>
              <a:rPr lang="en-GB" sz="2400" dirty="0">
                <a:ea typeface="Abadi MT Condensed Light"/>
                <a:cs typeface="Abadi MT Condensed Light"/>
              </a:rPr>
              <a:t>:</a:t>
            </a:r>
            <a:r>
              <a:rPr lang="en-GB" sz="2400" b="0" dirty="0">
                <a:ea typeface="Abadi MT Condensed Light"/>
                <a:cs typeface="Abadi MT Condensed Light"/>
              </a:rPr>
              <a:t> Write a story or newspaper report about travelling to and landing on one of the planets</a:t>
            </a:r>
            <a:r>
              <a:rPr lang="en-GB" sz="2400" b="0" dirty="0" smtClean="0">
                <a:ea typeface="Abadi MT Condensed Light"/>
                <a:cs typeface="Abadi MT Condensed Light"/>
              </a:rPr>
              <a:t>.</a:t>
            </a:r>
          </a:p>
          <a:p>
            <a:pPr lvl="0">
              <a:spcAft>
                <a:spcPts val="0"/>
              </a:spcAft>
            </a:pPr>
            <a:endParaRPr lang="en-GB" sz="1100" b="0" dirty="0">
              <a:ea typeface="MS Mincho"/>
              <a:cs typeface="Arial"/>
            </a:endParaRPr>
          </a:p>
          <a:p>
            <a:pPr lvl="0"/>
            <a:r>
              <a:rPr lang="en-GB" dirty="0" smtClean="0">
                <a:ea typeface="Abadi MT Condensed Light"/>
                <a:cs typeface="Abadi MT Condensed Light"/>
              </a:rPr>
              <a:t>ART</a:t>
            </a:r>
            <a:r>
              <a:rPr lang="en-GB" sz="2400" dirty="0" smtClean="0">
                <a:ea typeface="Abadi MT Condensed Light"/>
                <a:cs typeface="Abadi MT Condensed Light"/>
              </a:rPr>
              <a:t>:</a:t>
            </a:r>
            <a:r>
              <a:rPr lang="en-GB" sz="2400" b="0" dirty="0" smtClean="0">
                <a:ea typeface="Abadi MT Condensed Light"/>
                <a:cs typeface="Abadi MT Condensed Light"/>
              </a:rPr>
              <a:t> </a:t>
            </a:r>
            <a:r>
              <a:rPr lang="en-GB" sz="2400" b="0" dirty="0"/>
              <a:t>invent and draw a new planet.</a:t>
            </a:r>
            <a:endParaRPr lang="en-GB" sz="2400" b="0" dirty="0" smtClean="0">
              <a:ea typeface="Abadi MT Condensed Light"/>
              <a:cs typeface="Abadi MT Condensed Light"/>
            </a:endParaRPr>
          </a:p>
        </p:txBody>
      </p:sp>
    </p:spTree>
    <p:extLst>
      <p:ext uri="{BB962C8B-B14F-4D97-AF65-F5344CB8AC3E}">
        <p14:creationId xmlns:p14="http://schemas.microsoft.com/office/powerpoint/2010/main" val="2403084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429" y="1271024"/>
            <a:ext cx="7012582" cy="937442"/>
          </a:xfrm>
        </p:spPr>
        <p:txBody>
          <a:bodyPr/>
          <a:lstStyle/>
          <a:p>
            <a:r>
              <a:rPr lang="en-US" dirty="0" smtClean="0"/>
              <a:t>Glossary of music terms</a:t>
            </a:r>
            <a:endParaRPr lang="en-US" dirty="0"/>
          </a:p>
        </p:txBody>
      </p:sp>
      <p:graphicFrame>
        <p:nvGraphicFramePr>
          <p:cNvPr id="4" name="Table Placeholder 3"/>
          <p:cNvGraphicFramePr>
            <a:graphicFrameLocks noGrp="1"/>
          </p:cNvGraphicFramePr>
          <p:nvPr>
            <p:ph type="tbl" sz="quarter" idx="13"/>
            <p:extLst>
              <p:ext uri="{D42A27DB-BD31-4B8C-83A1-F6EECF244321}">
                <p14:modId xmlns:p14="http://schemas.microsoft.com/office/powerpoint/2010/main" val="2712797692"/>
              </p:ext>
            </p:extLst>
          </p:nvPr>
        </p:nvGraphicFramePr>
        <p:xfrm>
          <a:off x="1113429" y="2247792"/>
          <a:ext cx="7354530" cy="3476555"/>
        </p:xfrm>
        <a:graphic>
          <a:graphicData uri="http://schemas.openxmlformats.org/drawingml/2006/table">
            <a:tbl>
              <a:tblPr firstRow="1" bandRow="1">
                <a:tableStyleId>{5C22544A-7EE6-4342-B048-85BDC9FD1C3A}</a:tableStyleId>
              </a:tblPr>
              <a:tblGrid>
                <a:gridCol w="2645099">
                  <a:extLst>
                    <a:ext uri="{9D8B030D-6E8A-4147-A177-3AD203B41FA5}">
                      <a16:colId xmlns:a16="http://schemas.microsoft.com/office/drawing/2014/main" val="20000"/>
                    </a:ext>
                  </a:extLst>
                </a:gridCol>
                <a:gridCol w="4709431">
                  <a:extLst>
                    <a:ext uri="{9D8B030D-6E8A-4147-A177-3AD203B41FA5}">
                      <a16:colId xmlns:a16="http://schemas.microsoft.com/office/drawing/2014/main" val="20001"/>
                    </a:ext>
                  </a:extLst>
                </a:gridCol>
              </a:tblGrid>
              <a:tr h="398058">
                <a:tc>
                  <a:txBody>
                    <a:bodyPr/>
                    <a:lstStyle/>
                    <a:p>
                      <a:r>
                        <a:rPr lang="en-US" dirty="0" smtClean="0"/>
                        <a:t>Term</a:t>
                      </a:r>
                      <a:endParaRPr lang="en-US" dirty="0"/>
                    </a:p>
                  </a:txBody>
                  <a:tcPr/>
                </a:tc>
                <a:tc>
                  <a:txBody>
                    <a:bodyPr/>
                    <a:lstStyle/>
                    <a:p>
                      <a:r>
                        <a:rPr lang="en-US" dirty="0" smtClean="0"/>
                        <a:t>Definition</a:t>
                      </a:r>
                      <a:endParaRPr lang="en-US" dirty="0"/>
                    </a:p>
                  </a:txBody>
                  <a:tcPr/>
                </a:tc>
                <a:extLst>
                  <a:ext uri="{0D108BD9-81ED-4DB2-BD59-A6C34878D82A}">
                    <a16:rowId xmlns:a16="http://schemas.microsoft.com/office/drawing/2014/main" val="10000"/>
                  </a:ext>
                </a:extLst>
              </a:tr>
              <a:tr h="398058">
                <a:tc>
                  <a:txBody>
                    <a:bodyPr/>
                    <a:lstStyle/>
                    <a:p>
                      <a:r>
                        <a:rPr lang="en-US" sz="1400" b="1" dirty="0" smtClean="0">
                          <a:effectLst/>
                          <a:latin typeface="+mn-lt"/>
                          <a:ea typeface="MS Mincho"/>
                          <a:cs typeface="Arial"/>
                        </a:rPr>
                        <a:t>Coda</a:t>
                      </a:r>
                      <a:endParaRPr lang="en-US" sz="1400" b="1" dirty="0"/>
                    </a:p>
                  </a:txBody>
                  <a:tcPr/>
                </a:tc>
                <a:tc>
                  <a:txBody>
                    <a:bodyPr/>
                    <a:lstStyle/>
                    <a:p>
                      <a:pPr>
                        <a:spcAft>
                          <a:spcPts val="0"/>
                        </a:spcAft>
                      </a:pPr>
                      <a:r>
                        <a:rPr lang="en-GB" sz="1200" dirty="0" smtClean="0">
                          <a:effectLst/>
                          <a:latin typeface="+mn-lt"/>
                          <a:ea typeface="MS Mincho"/>
                          <a:cs typeface="Arial"/>
                        </a:rPr>
                        <a:t>another word for ending</a:t>
                      </a:r>
                      <a:endParaRPr lang="en-GB" sz="1200" dirty="0">
                        <a:effectLst/>
                        <a:latin typeface="+mn-lt"/>
                        <a:ea typeface="MS Mincho"/>
                        <a:cs typeface="Arial"/>
                      </a:endParaRPr>
                    </a:p>
                  </a:txBody>
                  <a:tcPr/>
                </a:tc>
                <a:extLst>
                  <a:ext uri="{0D108BD9-81ED-4DB2-BD59-A6C34878D82A}">
                    <a16:rowId xmlns:a16="http://schemas.microsoft.com/office/drawing/2014/main" val="10001"/>
                  </a:ext>
                </a:extLst>
              </a:tr>
              <a:tr h="383757">
                <a:tc>
                  <a:txBody>
                    <a:bodyPr/>
                    <a:lstStyle/>
                    <a:p>
                      <a:r>
                        <a:rPr lang="en-US" sz="1400" b="1" dirty="0" smtClean="0">
                          <a:effectLst/>
                          <a:latin typeface="+mn-lt"/>
                          <a:ea typeface="MS Mincho"/>
                          <a:cs typeface="Arial"/>
                        </a:rPr>
                        <a:t>Crescendo</a:t>
                      </a:r>
                      <a:endParaRPr lang="en-US" sz="1400" b="1" dirty="0"/>
                    </a:p>
                  </a:txBody>
                  <a:tcPr/>
                </a:tc>
                <a:tc>
                  <a:txBody>
                    <a:bodyPr/>
                    <a:lstStyle/>
                    <a:p>
                      <a:pPr>
                        <a:spcAft>
                          <a:spcPts val="0"/>
                        </a:spcAft>
                      </a:pPr>
                      <a:r>
                        <a:rPr lang="en-GB" sz="1200" dirty="0" smtClean="0">
                          <a:effectLst/>
                          <a:latin typeface="+mn-lt"/>
                          <a:ea typeface="MS Mincho"/>
                          <a:cs typeface="Arial"/>
                        </a:rPr>
                        <a:t>gradually getting louder</a:t>
                      </a:r>
                      <a:endParaRPr lang="en-GB" sz="1200" dirty="0">
                        <a:effectLst/>
                        <a:latin typeface="+mn-lt"/>
                        <a:ea typeface="MS Mincho"/>
                        <a:cs typeface="Arial"/>
                      </a:endParaRPr>
                    </a:p>
                  </a:txBody>
                  <a:tcPr/>
                </a:tc>
                <a:extLst>
                  <a:ext uri="{0D108BD9-81ED-4DB2-BD59-A6C34878D82A}">
                    <a16:rowId xmlns:a16="http://schemas.microsoft.com/office/drawing/2014/main" val="10002"/>
                  </a:ext>
                </a:extLst>
              </a:tr>
              <a:tr h="398058">
                <a:tc>
                  <a:txBody>
                    <a:bodyPr/>
                    <a:lstStyle/>
                    <a:p>
                      <a:r>
                        <a:rPr lang="en-US" sz="1400" b="1" dirty="0" smtClean="0">
                          <a:effectLst/>
                          <a:latin typeface="+mn-lt"/>
                          <a:ea typeface="MS Mincho"/>
                          <a:cs typeface="Arial"/>
                        </a:rPr>
                        <a:t>Motif</a:t>
                      </a:r>
                      <a:endParaRPr lang="en-US" sz="1400" b="1" dirty="0"/>
                    </a:p>
                  </a:txBody>
                  <a:tcPr/>
                </a:tc>
                <a:tc>
                  <a:txBody>
                    <a:bodyPr/>
                    <a:lstStyle/>
                    <a:p>
                      <a:r>
                        <a:rPr lang="en-GB" sz="1200" dirty="0" smtClean="0">
                          <a:effectLst/>
                          <a:latin typeface="+mn-lt"/>
                          <a:ea typeface="MS Mincho"/>
                          <a:cs typeface="Arial"/>
                        </a:rPr>
                        <a:t>a small musical idea</a:t>
                      </a:r>
                      <a:endParaRPr lang="en-US" sz="1200" dirty="0"/>
                    </a:p>
                  </a:txBody>
                  <a:tcPr/>
                </a:tc>
                <a:extLst>
                  <a:ext uri="{0D108BD9-81ED-4DB2-BD59-A6C34878D82A}">
                    <a16:rowId xmlns:a16="http://schemas.microsoft.com/office/drawing/2014/main" val="10003"/>
                  </a:ext>
                </a:extLst>
              </a:tr>
              <a:tr h="474656">
                <a:tc>
                  <a:txBody>
                    <a:bodyPr/>
                    <a:lstStyle/>
                    <a:p>
                      <a:r>
                        <a:rPr lang="en-US" sz="1400" b="1" dirty="0" smtClean="0">
                          <a:effectLst/>
                          <a:latin typeface="+mn-lt"/>
                          <a:ea typeface="MS Mincho"/>
                          <a:cs typeface="Arial"/>
                        </a:rPr>
                        <a:t>Ostinato</a:t>
                      </a:r>
                      <a:endParaRPr lang="en-US" sz="1400" b="1" dirty="0"/>
                    </a:p>
                  </a:txBody>
                  <a:tcPr/>
                </a:tc>
                <a:tc>
                  <a:txBody>
                    <a:bodyPr/>
                    <a:lstStyle/>
                    <a:p>
                      <a:pPr>
                        <a:spcAft>
                          <a:spcPts val="0"/>
                        </a:spcAft>
                      </a:pPr>
                      <a:r>
                        <a:rPr lang="en-GB" sz="1200" dirty="0" smtClean="0">
                          <a:effectLst/>
                          <a:latin typeface="+mn-lt"/>
                          <a:ea typeface="MS Mincho"/>
                          <a:cs typeface="Arial"/>
                        </a:rPr>
                        <a:t>a repeating pattern</a:t>
                      </a:r>
                      <a:endParaRPr lang="en-GB" sz="1200" dirty="0">
                        <a:effectLst/>
                        <a:latin typeface="+mn-lt"/>
                        <a:ea typeface="MS Mincho"/>
                        <a:cs typeface="Arial"/>
                      </a:endParaRPr>
                    </a:p>
                  </a:txBody>
                  <a:tcPr/>
                </a:tc>
                <a:extLst>
                  <a:ext uri="{0D108BD9-81ED-4DB2-BD59-A6C34878D82A}">
                    <a16:rowId xmlns:a16="http://schemas.microsoft.com/office/drawing/2014/main" val="10004"/>
                  </a:ext>
                </a:extLst>
              </a:tr>
              <a:tr h="474656">
                <a:tc>
                  <a:txBody>
                    <a:bodyPr/>
                    <a:lstStyle/>
                    <a:p>
                      <a:r>
                        <a:rPr lang="en-US" sz="1400" b="1" dirty="0" smtClean="0"/>
                        <a:t>Pitched percussion</a:t>
                      </a:r>
                      <a:endParaRPr lang="en-US" sz="1400" b="1"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effectLst/>
                          <a:latin typeface="+mn-lt"/>
                          <a:ea typeface="MS Mincho"/>
                          <a:cs typeface="Arial"/>
                        </a:rPr>
                        <a:t>percussion instruments that can play different pitches – xylophones, glockenspiels, chime bars etc.</a:t>
                      </a:r>
                      <a:endParaRPr lang="en-US" sz="1200" dirty="0"/>
                    </a:p>
                  </a:txBody>
                  <a:tcPr/>
                </a:tc>
                <a:extLst>
                  <a:ext uri="{0D108BD9-81ED-4DB2-BD59-A6C34878D82A}">
                    <a16:rowId xmlns:a16="http://schemas.microsoft.com/office/drawing/2014/main" val="10005"/>
                  </a:ext>
                </a:extLst>
              </a:tr>
              <a:tr h="474656">
                <a:tc>
                  <a:txBody>
                    <a:bodyPr/>
                    <a:lstStyle/>
                    <a:p>
                      <a:r>
                        <a:rPr lang="en-US" sz="1400" b="1" dirty="0" smtClean="0">
                          <a:effectLst/>
                          <a:latin typeface="+mn-lt"/>
                          <a:ea typeface="MS Mincho"/>
                          <a:cs typeface="Arial"/>
                        </a:rPr>
                        <a:t>Pulse</a:t>
                      </a:r>
                      <a:endParaRPr lang="en-US" sz="1400" b="1" dirty="0"/>
                    </a:p>
                  </a:txBody>
                  <a:tcPr/>
                </a:tc>
                <a:tc>
                  <a:txBody>
                    <a:bodyPr/>
                    <a:lstStyle/>
                    <a:p>
                      <a:pPr>
                        <a:spcAft>
                          <a:spcPts val="0"/>
                        </a:spcAft>
                      </a:pPr>
                      <a:r>
                        <a:rPr lang="en-GB" sz="1200" dirty="0" smtClean="0">
                          <a:effectLst/>
                          <a:latin typeface="+mn-lt"/>
                          <a:ea typeface="MS Mincho"/>
                          <a:cs typeface="Arial"/>
                        </a:rPr>
                        <a:t>the steady ‘’beat’ underneath much music made up of notes of the same length (like a ticking clock or steady footsteps)</a:t>
                      </a:r>
                      <a:endParaRPr lang="en-GB" sz="1200" dirty="0">
                        <a:effectLst/>
                        <a:latin typeface="+mn-lt"/>
                        <a:ea typeface="MS Mincho"/>
                        <a:cs typeface="Arial"/>
                      </a:endParaRPr>
                    </a:p>
                  </a:txBody>
                  <a:tcPr/>
                </a:tc>
                <a:extLst>
                  <a:ext uri="{0D108BD9-81ED-4DB2-BD59-A6C34878D82A}">
                    <a16:rowId xmlns:a16="http://schemas.microsoft.com/office/drawing/2014/main" val="10006"/>
                  </a:ext>
                </a:extLst>
              </a:tr>
              <a:tr h="474656">
                <a:tc>
                  <a:txBody>
                    <a:bodyPr/>
                    <a:lstStyle/>
                    <a:p>
                      <a:r>
                        <a:rPr lang="en-US" sz="1400" b="1" dirty="0" smtClean="0">
                          <a:effectLst/>
                          <a:latin typeface="+mn-lt"/>
                          <a:ea typeface="MS Mincho"/>
                          <a:cs typeface="Arial"/>
                        </a:rPr>
                        <a:t>Unpitched percussion</a:t>
                      </a:r>
                      <a:endParaRPr lang="en-US" sz="1400" b="1" dirty="0"/>
                    </a:p>
                  </a:txBody>
                  <a:tcPr/>
                </a:tc>
                <a:tc>
                  <a:txBody>
                    <a:bodyPr/>
                    <a:lstStyle/>
                    <a:p>
                      <a:r>
                        <a:rPr lang="en-GB" sz="1200" dirty="0" smtClean="0">
                          <a:effectLst/>
                          <a:latin typeface="+mn-lt"/>
                          <a:ea typeface="MS Mincho"/>
                          <a:cs typeface="Arial"/>
                        </a:rPr>
                        <a:t>percussion instruments that can only make a limited number of sounds – drums, shakers woodblocks, tambourine etc.</a:t>
                      </a:r>
                      <a:endParaRPr lang="en-US" sz="1200" dirty="0"/>
                    </a:p>
                  </a:txBody>
                  <a:tcPr/>
                </a:tc>
                <a:extLst>
                  <a:ext uri="{0D108BD9-81ED-4DB2-BD59-A6C34878D82A}">
                    <a16:rowId xmlns:a16="http://schemas.microsoft.com/office/drawing/2014/main" val="10007"/>
                  </a:ext>
                </a:extLst>
              </a:tr>
            </a:tbl>
          </a:graphicData>
        </a:graphic>
      </p:graphicFrame>
      <p:sp>
        <p:nvSpPr>
          <p:cNvPr id="3" name="Footer Placeholder 2"/>
          <p:cNvSpPr>
            <a:spLocks noGrp="1"/>
          </p:cNvSpPr>
          <p:nvPr>
            <p:ph type="ftr" sz="quarter" idx="11"/>
          </p:nvPr>
        </p:nvSpPr>
        <p:spPr/>
        <p:txBody>
          <a:bodyPr/>
          <a:lstStyle/>
          <a:p>
            <a:r>
              <a:rPr lang="en-US" dirty="0"/>
              <a:t>Copyright : Words - Rachel Leach, Design - BBC</a:t>
            </a:r>
          </a:p>
        </p:txBody>
      </p:sp>
      <p:sp>
        <p:nvSpPr>
          <p:cNvPr id="5" name="Slide Number Placeholder 4"/>
          <p:cNvSpPr>
            <a:spLocks noGrp="1"/>
          </p:cNvSpPr>
          <p:nvPr>
            <p:ph type="sldNum" sz="quarter" idx="12"/>
          </p:nvPr>
        </p:nvSpPr>
        <p:spPr/>
        <p:txBody>
          <a:bodyPr/>
          <a:lstStyle/>
          <a:p>
            <a:pPr algn="l"/>
            <a:fld id="{FCCA3061-2AE2-5E4F-A955-D3D92C168D6F}" type="slidenum">
              <a:rPr lang="en-US" smtClean="0"/>
              <a:pPr algn="l"/>
              <a:t>4</a:t>
            </a:fld>
            <a:endParaRPr lang="en-US" dirty="0"/>
          </a:p>
        </p:txBody>
      </p:sp>
      <p:sp>
        <p:nvSpPr>
          <p:cNvPr id="6" name="Date Placeholder 5"/>
          <p:cNvSpPr>
            <a:spLocks noGrp="1"/>
          </p:cNvSpPr>
          <p:nvPr>
            <p:ph type="dt" sz="half" idx="10"/>
          </p:nvPr>
        </p:nvSpPr>
        <p:spPr/>
        <p:txBody>
          <a:bodyPr/>
          <a:lstStyle/>
          <a:p>
            <a:endParaRPr lang="en-US" dirty="0"/>
          </a:p>
        </p:txBody>
      </p:sp>
    </p:spTree>
    <p:extLst>
      <p:ext uri="{BB962C8B-B14F-4D97-AF65-F5344CB8AC3E}">
        <p14:creationId xmlns:p14="http://schemas.microsoft.com/office/powerpoint/2010/main" val="2574310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944563" y="2859338"/>
            <a:ext cx="7023100" cy="1370012"/>
          </a:xfrm>
        </p:spPr>
        <p:txBody>
          <a:bodyPr/>
          <a:lstStyle/>
          <a:p>
            <a:pPr algn="ctr"/>
            <a:r>
              <a:rPr lang="en-GB" sz="4000" dirty="0" smtClean="0"/>
              <a:t>Lesson 1</a:t>
            </a:r>
          </a:p>
          <a:p>
            <a:pPr algn="ctr"/>
            <a:r>
              <a:rPr lang="en-GB" dirty="0" smtClean="0"/>
              <a:t>Watching and </a:t>
            </a:r>
            <a:r>
              <a:rPr lang="en-GB" dirty="0"/>
              <a:t>l</a:t>
            </a:r>
            <a:r>
              <a:rPr lang="en-GB" dirty="0" smtClean="0"/>
              <a:t>istening</a:t>
            </a:r>
            <a:endParaRPr lang="en-GB" dirty="0"/>
          </a:p>
        </p:txBody>
      </p:sp>
      <p:sp>
        <p:nvSpPr>
          <p:cNvPr id="4" name="Text Placeholder 3"/>
          <p:cNvSpPr>
            <a:spLocks noGrp="1"/>
          </p:cNvSpPr>
          <p:nvPr>
            <p:ph type="body" sz="quarter" idx="15"/>
          </p:nvPr>
        </p:nvSpPr>
        <p:spPr/>
        <p:txBody>
          <a:bodyPr/>
          <a:lstStyle/>
          <a:p>
            <a:pPr algn="ctr"/>
            <a:r>
              <a:rPr lang="en-GB" sz="1000" dirty="0" smtClean="0"/>
              <a:t>Copyright Rachel Leach &amp; BBC</a:t>
            </a:r>
            <a:endParaRPr lang="en-GB" sz="1000" dirty="0"/>
          </a:p>
        </p:txBody>
      </p:sp>
    </p:spTree>
    <p:extLst>
      <p:ext uri="{BB962C8B-B14F-4D97-AF65-F5344CB8AC3E}">
        <p14:creationId xmlns:p14="http://schemas.microsoft.com/office/powerpoint/2010/main" val="1219256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LESSON 1</a:t>
            </a:r>
            <a:endParaRPr lang="en-US" dirty="0"/>
          </a:p>
        </p:txBody>
      </p:sp>
      <p:sp>
        <p:nvSpPr>
          <p:cNvPr id="3" name="Footer Placeholder 2"/>
          <p:cNvSpPr>
            <a:spLocks noGrp="1"/>
          </p:cNvSpPr>
          <p:nvPr>
            <p:ph type="ftr" sz="quarter" idx="11"/>
          </p:nvPr>
        </p:nvSpPr>
        <p:spPr/>
        <p:txBody>
          <a:bodyPr/>
          <a:lstStyle/>
          <a:p>
            <a:r>
              <a:rPr lang="en-US" dirty="0"/>
              <a:t>Copyright : Words - Rachel Leach, Design - </a:t>
            </a:r>
            <a:r>
              <a:rPr lang="en-US" dirty="0" smtClean="0"/>
              <a:t>BBC</a:t>
            </a:r>
            <a:endParaRPr lang="en-US" dirty="0"/>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6</a:t>
            </a:fld>
            <a:endParaRPr lang="en-US" dirty="0"/>
          </a:p>
        </p:txBody>
      </p:sp>
      <p:sp>
        <p:nvSpPr>
          <p:cNvPr id="5" name="Title 4"/>
          <p:cNvSpPr>
            <a:spLocks noGrp="1"/>
          </p:cNvSpPr>
          <p:nvPr>
            <p:ph type="title"/>
          </p:nvPr>
        </p:nvSpPr>
        <p:spPr/>
        <p:txBody>
          <a:bodyPr/>
          <a:lstStyle/>
          <a:p>
            <a:r>
              <a:rPr lang="en-GB" dirty="0" smtClean="0"/>
              <a:t>Background – the composer</a:t>
            </a:r>
            <a:endParaRPr lang="en-GB" dirty="0"/>
          </a:p>
        </p:txBody>
      </p:sp>
      <p:sp>
        <p:nvSpPr>
          <p:cNvPr id="6" name="Content Placeholder 5"/>
          <p:cNvSpPr>
            <a:spLocks noGrp="1"/>
          </p:cNvSpPr>
          <p:nvPr>
            <p:ph idx="1"/>
          </p:nvPr>
        </p:nvSpPr>
        <p:spPr>
          <a:xfrm>
            <a:off x="4577923" y="2056572"/>
            <a:ext cx="4123625" cy="3478990"/>
          </a:xfrm>
        </p:spPr>
        <p:txBody>
          <a:bodyPr>
            <a:normAutofit/>
          </a:bodyPr>
          <a:lstStyle/>
          <a:p>
            <a:r>
              <a:rPr lang="en-US" dirty="0"/>
              <a:t>Gustav Holst (1874 - 1934)</a:t>
            </a:r>
            <a:endParaRPr lang="en-US" sz="1500" dirty="0" smtClean="0">
              <a:ea typeface="MS Mincho"/>
              <a:cs typeface="Arial"/>
            </a:endParaRPr>
          </a:p>
          <a:p>
            <a:pPr marL="457200" lvl="0" indent="-457200" fontAlgn="base">
              <a:buFont typeface="Arial" panose="020B0604020202020204" pitchFamily="34" charset="0"/>
              <a:buChar char="•"/>
            </a:pPr>
            <a:r>
              <a:rPr lang="en-GB" b="0" dirty="0" smtClean="0"/>
              <a:t>British </a:t>
            </a:r>
            <a:r>
              <a:rPr lang="en-GB" b="0" dirty="0"/>
              <a:t>composer</a:t>
            </a:r>
          </a:p>
          <a:p>
            <a:pPr marL="457200" lvl="0" indent="-457200" fontAlgn="base">
              <a:buFont typeface="Arial" panose="020B0604020202020204" pitchFamily="34" charset="0"/>
              <a:buChar char="•"/>
            </a:pPr>
            <a:r>
              <a:rPr lang="en-GB" b="0" dirty="0" smtClean="0"/>
              <a:t>Eccentric </a:t>
            </a:r>
            <a:r>
              <a:rPr lang="en-GB" b="0" dirty="0"/>
              <a:t>character - fascinated by space, astrology, alternative faiths, meditation and vegetarianism </a:t>
            </a:r>
          </a:p>
          <a:p>
            <a:endParaRPr lang="en-GB" dirty="0"/>
          </a:p>
        </p:txBody>
      </p:sp>
      <p:pic>
        <p:nvPicPr>
          <p:cNvPr id="1030" name="Picture 6" descr="Image result for Gustav Hols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3988" b="398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9100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tenpib01\AppData\Local\Microsoft\Windows\Temporary Internet Files\Content.IE5\4QHQWX6R\astronauts[1].jpg"/>
          <p:cNvPicPr>
            <a:picLocks noChangeAspect="1" noChangeArrowheads="1"/>
          </p:cNvPicPr>
          <p:nvPr/>
        </p:nvPicPr>
        <p:blipFill rotWithShape="1">
          <a:blip r:embed="rId2">
            <a:extLst>
              <a:ext uri="{28A0092B-C50C-407E-A947-70E740481C1C}">
                <a14:useLocalDpi xmlns:a14="http://schemas.microsoft.com/office/drawing/2010/main" val="0"/>
              </a:ext>
            </a:extLst>
          </a:blip>
          <a:srcRect b="21884"/>
          <a:stretch/>
        </p:blipFill>
        <p:spPr bwMode="auto">
          <a:xfrm>
            <a:off x="5110424" y="2753031"/>
            <a:ext cx="3538144" cy="2340077"/>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r>
              <a:rPr lang="en-US" dirty="0"/>
              <a:t>LESSON </a:t>
            </a:r>
            <a:r>
              <a:rPr lang="en-US" dirty="0" smtClean="0"/>
              <a:t>1</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7</a:t>
            </a:fld>
            <a:endParaRPr lang="en-US" dirty="0"/>
          </a:p>
        </p:txBody>
      </p:sp>
      <p:sp>
        <p:nvSpPr>
          <p:cNvPr id="5" name="Title 4"/>
          <p:cNvSpPr>
            <a:spLocks noGrp="1"/>
          </p:cNvSpPr>
          <p:nvPr>
            <p:ph type="title"/>
          </p:nvPr>
        </p:nvSpPr>
        <p:spPr/>
        <p:txBody>
          <a:bodyPr/>
          <a:lstStyle/>
          <a:p>
            <a:r>
              <a:rPr lang="en-GB" dirty="0" smtClean="0"/>
              <a:t>Background – the music</a:t>
            </a:r>
            <a:endParaRPr lang="en-GB" dirty="0"/>
          </a:p>
        </p:txBody>
      </p:sp>
      <p:sp>
        <p:nvSpPr>
          <p:cNvPr id="6" name="Content Placeholder 5"/>
          <p:cNvSpPr>
            <a:spLocks noGrp="1"/>
          </p:cNvSpPr>
          <p:nvPr>
            <p:ph idx="1"/>
          </p:nvPr>
        </p:nvSpPr>
        <p:spPr>
          <a:xfrm>
            <a:off x="1141335" y="2056572"/>
            <a:ext cx="4453219" cy="4069592"/>
          </a:xfrm>
        </p:spPr>
        <p:txBody>
          <a:bodyPr>
            <a:normAutofit lnSpcReduction="10000"/>
          </a:bodyPr>
          <a:lstStyle/>
          <a:p>
            <a:r>
              <a:rPr lang="en-GB" dirty="0"/>
              <a:t>‘Mars’ from The Planets Suite</a:t>
            </a:r>
            <a:endParaRPr lang="en-US" sz="1300" dirty="0" smtClean="0"/>
          </a:p>
          <a:p>
            <a:pPr lvl="2" fontAlgn="base"/>
            <a:r>
              <a:rPr lang="en-GB" dirty="0" smtClean="0"/>
              <a:t>Written </a:t>
            </a:r>
            <a:r>
              <a:rPr lang="en-GB" dirty="0"/>
              <a:t>in 1918 for very large orchestra </a:t>
            </a:r>
          </a:p>
          <a:p>
            <a:pPr lvl="2" fontAlgn="base"/>
            <a:r>
              <a:rPr lang="en-GB" dirty="0" smtClean="0"/>
              <a:t>The </a:t>
            </a:r>
            <a:r>
              <a:rPr lang="en-GB" dirty="0"/>
              <a:t>full suite describes 7 planets </a:t>
            </a:r>
            <a:r>
              <a:rPr lang="en-GB" dirty="0" smtClean="0"/>
              <a:t>(no Earth)</a:t>
            </a:r>
            <a:endParaRPr lang="en-GB" dirty="0"/>
          </a:p>
          <a:p>
            <a:pPr lvl="2" fontAlgn="base"/>
            <a:r>
              <a:rPr lang="en-GB" dirty="0" smtClean="0"/>
              <a:t>Holst </a:t>
            </a:r>
            <a:r>
              <a:rPr lang="en-GB" dirty="0"/>
              <a:t>was particularly interested in the ‘character’ of each planet rather than its </a:t>
            </a:r>
            <a:r>
              <a:rPr lang="en-GB" dirty="0" smtClean="0"/>
              <a:t>science</a:t>
            </a:r>
            <a:endParaRPr lang="en-GB" dirty="0"/>
          </a:p>
          <a:p>
            <a:endParaRPr lang="en-GB" dirty="0"/>
          </a:p>
        </p:txBody>
      </p:sp>
      <p:sp>
        <p:nvSpPr>
          <p:cNvPr id="9" name="AutoShape 2" descr="Image result for georges bizet carme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0" name="AutoShape 4" descr="Image result for georges bizet carme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1085946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LESSON </a:t>
            </a:r>
            <a:r>
              <a:rPr lang="en-US" dirty="0" smtClean="0"/>
              <a:t>1</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8</a:t>
            </a:fld>
            <a:endParaRPr lang="en-US" dirty="0"/>
          </a:p>
        </p:txBody>
      </p:sp>
      <p:sp>
        <p:nvSpPr>
          <p:cNvPr id="5" name="Title 4"/>
          <p:cNvSpPr>
            <a:spLocks noGrp="1"/>
          </p:cNvSpPr>
          <p:nvPr>
            <p:ph type="title"/>
          </p:nvPr>
        </p:nvSpPr>
        <p:spPr>
          <a:xfrm>
            <a:off x="1044603" y="997246"/>
            <a:ext cx="7096508" cy="843478"/>
          </a:xfrm>
        </p:spPr>
        <p:txBody>
          <a:bodyPr>
            <a:normAutofit/>
          </a:bodyPr>
          <a:lstStyle/>
          <a:p>
            <a:pPr algn="ctr"/>
            <a:r>
              <a:rPr lang="en-GB" dirty="0"/>
              <a:t>W</a:t>
            </a:r>
            <a:r>
              <a:rPr lang="en-GB" dirty="0" smtClean="0"/>
              <a:t>atch </a:t>
            </a:r>
            <a:r>
              <a:rPr lang="en-GB" dirty="0"/>
              <a:t>the </a:t>
            </a:r>
            <a:r>
              <a:rPr lang="en-GB" dirty="0" smtClean="0"/>
              <a:t>orchestral performance</a:t>
            </a:r>
            <a:endParaRPr lang="en-GB" dirty="0"/>
          </a:p>
        </p:txBody>
      </p:sp>
      <p:sp>
        <p:nvSpPr>
          <p:cNvPr id="6" name="Content Placeholder 5"/>
          <p:cNvSpPr>
            <a:spLocks noGrp="1"/>
          </p:cNvSpPr>
          <p:nvPr>
            <p:ph idx="1"/>
          </p:nvPr>
        </p:nvSpPr>
        <p:spPr>
          <a:xfrm>
            <a:off x="1044603" y="5526201"/>
            <a:ext cx="7012582" cy="828361"/>
          </a:xfrm>
        </p:spPr>
        <p:txBody>
          <a:bodyPr>
            <a:normAutofit fontScale="92500"/>
          </a:bodyPr>
          <a:lstStyle/>
          <a:p>
            <a:pPr algn="ctr"/>
            <a:r>
              <a:rPr lang="en-GB" u="sng" dirty="0">
                <a:hlinkClick r:id="rId3"/>
              </a:rPr>
              <a:t>https://www.bbc.co.uk/programmes/p02b14ld</a:t>
            </a:r>
            <a:endParaRPr lang="en-GB" dirty="0"/>
          </a:p>
        </p:txBody>
      </p:sp>
      <p:pic>
        <p:nvPicPr>
          <p:cNvPr id="3076" name="Picture 4"/>
          <p:cNvPicPr>
            <a:picLocks noGrp="1" noChangeAspect="1" noChangeArrowheads="1"/>
          </p:cNvPicPr>
          <p:nvPr>
            <p:ph type="pic" sz="quarter" idx="13"/>
          </p:nvPr>
        </p:nvPicPr>
        <p:blipFill rotWithShape="1">
          <a:blip r:embed="rId4">
            <a:extLst>
              <a:ext uri="{28A0092B-C50C-407E-A947-70E740481C1C}">
                <a14:useLocalDpi xmlns:a14="http://schemas.microsoft.com/office/drawing/2010/main" val="0"/>
              </a:ext>
            </a:extLst>
          </a:blip>
          <a:srcRect l="20719" t="40371" r="21791" b="5272"/>
          <a:stretch/>
        </p:blipFill>
        <p:spPr bwMode="auto">
          <a:xfrm>
            <a:off x="1432562" y="1833803"/>
            <a:ext cx="6285761" cy="3572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25577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LESSON </a:t>
            </a:r>
            <a:r>
              <a:rPr lang="en-US" dirty="0" smtClean="0"/>
              <a:t>1</a:t>
            </a:r>
            <a:endParaRPr lang="en-US" dirty="0"/>
          </a:p>
        </p:txBody>
      </p:sp>
      <p:sp>
        <p:nvSpPr>
          <p:cNvPr id="3" name="Footer Placeholder 2"/>
          <p:cNvSpPr>
            <a:spLocks noGrp="1"/>
          </p:cNvSpPr>
          <p:nvPr>
            <p:ph type="ftr" sz="quarter" idx="11"/>
          </p:nvPr>
        </p:nvSpPr>
        <p:spPr/>
        <p:txBody>
          <a:bodyPr/>
          <a:lstStyle/>
          <a:p>
            <a:r>
              <a:rPr lang="en-US" dirty="0"/>
              <a:t>Copyright : Words - Rachel Leach, Design - BBC</a:t>
            </a:r>
          </a:p>
        </p:txBody>
      </p:sp>
      <p:sp>
        <p:nvSpPr>
          <p:cNvPr id="4" name="Slide Number Placeholder 3"/>
          <p:cNvSpPr>
            <a:spLocks noGrp="1"/>
          </p:cNvSpPr>
          <p:nvPr>
            <p:ph type="sldNum" sz="quarter" idx="12"/>
          </p:nvPr>
        </p:nvSpPr>
        <p:spPr/>
        <p:txBody>
          <a:bodyPr/>
          <a:lstStyle/>
          <a:p>
            <a:pPr algn="l"/>
            <a:fld id="{FCCA3061-2AE2-5E4F-A955-D3D92C168D6F}" type="slidenum">
              <a:rPr lang="en-US" smtClean="0"/>
              <a:pPr algn="l"/>
              <a:t>9</a:t>
            </a:fld>
            <a:endParaRPr lang="en-US" dirty="0"/>
          </a:p>
        </p:txBody>
      </p:sp>
      <p:sp>
        <p:nvSpPr>
          <p:cNvPr id="5" name="Title 4"/>
          <p:cNvSpPr>
            <a:spLocks noGrp="1"/>
          </p:cNvSpPr>
          <p:nvPr>
            <p:ph type="title"/>
          </p:nvPr>
        </p:nvSpPr>
        <p:spPr>
          <a:xfrm>
            <a:off x="1386176" y="1221658"/>
            <a:ext cx="6671008" cy="937442"/>
          </a:xfrm>
        </p:spPr>
        <p:txBody>
          <a:bodyPr>
            <a:normAutofit/>
          </a:bodyPr>
          <a:lstStyle/>
          <a:p>
            <a:pPr algn="ctr"/>
            <a:r>
              <a:rPr lang="en-GB" sz="3600" dirty="0" smtClean="0"/>
              <a:t>Answer in one word</a:t>
            </a:r>
            <a:endParaRPr lang="en-GB" dirty="0"/>
          </a:p>
        </p:txBody>
      </p:sp>
      <p:sp>
        <p:nvSpPr>
          <p:cNvPr id="18" name="Content Placeholder 5"/>
          <p:cNvSpPr txBox="1">
            <a:spLocks/>
          </p:cNvSpPr>
          <p:nvPr/>
        </p:nvSpPr>
        <p:spPr>
          <a:xfrm>
            <a:off x="749635" y="2374490"/>
            <a:ext cx="7578288" cy="3830331"/>
          </a:xfrm>
          <a:prstGeom prst="rect">
            <a:avLst/>
          </a:prstGeom>
        </p:spPr>
        <p:txBody>
          <a:bodyPr>
            <a:normAutofit/>
          </a:bodyPr>
          <a:lstStyle>
            <a:lvl1pPr marL="0" indent="0" algn="l" defTabSz="457200" rtl="0" eaLnBrk="1" latinLnBrk="0" hangingPunct="1">
              <a:spcBef>
                <a:spcPct val="20000"/>
              </a:spcBef>
              <a:buFontTx/>
              <a:buNone/>
              <a:defRPr sz="2800" b="1" i="0" kern="1200" baseline="0">
                <a:solidFill>
                  <a:schemeClr val="tx1"/>
                </a:solidFill>
                <a:latin typeface="+mj-lt"/>
                <a:ea typeface="+mn-ea"/>
                <a:cs typeface="Calibre Semibold"/>
              </a:defRPr>
            </a:lvl1pPr>
            <a:lvl2pPr marL="0" indent="0" algn="l" defTabSz="457200" rtl="0" eaLnBrk="1" latinLnBrk="0" hangingPunct="1">
              <a:spcBef>
                <a:spcPct val="20000"/>
              </a:spcBef>
              <a:buFontTx/>
              <a:buNone/>
              <a:defRPr sz="2400" b="0" i="0" kern="1200" baseline="0">
                <a:solidFill>
                  <a:schemeClr val="tx1"/>
                </a:solidFill>
                <a:latin typeface="+mn-lt"/>
                <a:ea typeface="+mn-ea"/>
                <a:cs typeface="Calibre Regular"/>
              </a:defRPr>
            </a:lvl2pPr>
            <a:lvl3pPr marL="342900" indent="-342900" algn="l" defTabSz="457200" rtl="0" eaLnBrk="1" latinLnBrk="0" hangingPunct="1">
              <a:spcBef>
                <a:spcPct val="20000"/>
              </a:spcBef>
              <a:buFont typeface="Wingdings" charset="2"/>
              <a:buChar char="§"/>
              <a:defRPr sz="2400" b="0" i="0" kern="1200" baseline="0">
                <a:solidFill>
                  <a:schemeClr val="tx1"/>
                </a:solidFill>
                <a:latin typeface="+mn-lt"/>
                <a:ea typeface="+mn-ea"/>
                <a:cs typeface="Calibre Regular"/>
              </a:defRPr>
            </a:lvl3pPr>
            <a:lvl4pPr marL="0" indent="0" algn="l" defTabSz="457200" rtl="0" eaLnBrk="1" latinLnBrk="0" hangingPunct="1">
              <a:spcBef>
                <a:spcPct val="20000"/>
              </a:spcBef>
              <a:buFontTx/>
              <a:buNone/>
              <a:defRPr sz="1600" b="1" i="0" kern="1200" baseline="0">
                <a:solidFill>
                  <a:schemeClr val="tx1"/>
                </a:solidFill>
                <a:latin typeface="+mj-lt"/>
                <a:ea typeface="+mn-ea"/>
                <a:cs typeface="Calibre Regular"/>
              </a:defRPr>
            </a:lvl4pPr>
            <a:lvl5pPr marL="0" indent="0" algn="l" defTabSz="457200" rtl="0" eaLnBrk="1" latinLnBrk="0" hangingPunct="1">
              <a:spcBef>
                <a:spcPct val="20000"/>
              </a:spcBef>
              <a:buFontTx/>
              <a:buNone/>
              <a:defRPr sz="1600" b="0" i="0" kern="1200" baseline="0">
                <a:solidFill>
                  <a:schemeClr val="tx1"/>
                </a:solidFill>
                <a:latin typeface="+mn-lt"/>
                <a:ea typeface="+mn-ea"/>
                <a:cs typeface="Calibre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AutoNum type="alphaLcParenR"/>
            </a:pPr>
            <a:r>
              <a:rPr lang="en-GB" b="0" dirty="0" smtClean="0"/>
              <a:t>If </a:t>
            </a:r>
            <a:r>
              <a:rPr lang="en-GB" b="0" dirty="0"/>
              <a:t>the music was describing a colour, which colour would it </a:t>
            </a:r>
            <a:r>
              <a:rPr lang="en-GB" b="0" dirty="0" smtClean="0"/>
              <a:t>be?</a:t>
            </a:r>
          </a:p>
          <a:p>
            <a:pPr marL="514350" indent="-514350">
              <a:buAutoNum type="alphaLcParenR"/>
            </a:pPr>
            <a:r>
              <a:rPr lang="en-GB" b="0" dirty="0" smtClean="0"/>
              <a:t>If </a:t>
            </a:r>
            <a:r>
              <a:rPr lang="en-GB" b="0" dirty="0"/>
              <a:t>the music was describing a shape, which shape would it be</a:t>
            </a:r>
            <a:r>
              <a:rPr lang="en-GB" b="0" dirty="0" smtClean="0"/>
              <a:t>?</a:t>
            </a:r>
            <a:endParaRPr lang="en-GB" sz="1000" b="0" dirty="0"/>
          </a:p>
          <a:p>
            <a:pPr marL="514350" indent="-514350">
              <a:buAutoNum type="alphaLcParenR"/>
            </a:pPr>
            <a:r>
              <a:rPr lang="en-GB" b="0" dirty="0" smtClean="0"/>
              <a:t>If </a:t>
            </a:r>
            <a:r>
              <a:rPr lang="en-GB" b="0" dirty="0"/>
              <a:t>the music was describing a line, would it be curvy and smooth or spiky and jagged?</a:t>
            </a:r>
          </a:p>
        </p:txBody>
      </p:sp>
    </p:spTree>
    <p:extLst>
      <p:ext uri="{BB962C8B-B14F-4D97-AF65-F5344CB8AC3E}">
        <p14:creationId xmlns:p14="http://schemas.microsoft.com/office/powerpoint/2010/main" val="194044275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nP 2017 Test v2b">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TenP 2017 Test v2b.potx</Template>
  <TotalTime>2285</TotalTime>
  <Words>1702</Words>
  <Application>Microsoft Office PowerPoint</Application>
  <PresentationFormat>On-screen Show (4:3)</PresentationFormat>
  <Paragraphs>880</Paragraphs>
  <Slides>32</Slides>
  <Notes>29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32</vt:i4>
      </vt:variant>
    </vt:vector>
  </HeadingPairs>
  <TitlesOfParts>
    <vt:vector size="42" baseType="lpstr">
      <vt:lpstr>Abadi MT Condensed Light</vt:lpstr>
      <vt:lpstr>Arial</vt:lpstr>
      <vt:lpstr>Calibre Regular</vt:lpstr>
      <vt:lpstr>Calibre Semibold</vt:lpstr>
      <vt:lpstr>Calibri</vt:lpstr>
      <vt:lpstr>Gill Sans</vt:lpstr>
      <vt:lpstr>MS Mincho</vt:lpstr>
      <vt:lpstr>Wingdings</vt:lpstr>
      <vt:lpstr>TenP 2017 Test v2b</vt:lpstr>
      <vt:lpstr>Office Theme</vt:lpstr>
      <vt:lpstr>PowerPoint Presentation</vt:lpstr>
      <vt:lpstr>Lesson outcomes</vt:lpstr>
      <vt:lpstr>Curriculum checklist</vt:lpstr>
      <vt:lpstr>Glossary of music terms</vt:lpstr>
      <vt:lpstr>PowerPoint Presentation</vt:lpstr>
      <vt:lpstr>Background – the composer</vt:lpstr>
      <vt:lpstr>Background – the music</vt:lpstr>
      <vt:lpstr>Watch the orchestral performance</vt:lpstr>
      <vt:lpstr>Answer in one word</vt:lpstr>
      <vt:lpstr>Imagine and draw</vt:lpstr>
      <vt:lpstr>PowerPoint Presentation</vt:lpstr>
      <vt:lpstr>Can you learn this rhythm?</vt:lpstr>
      <vt:lpstr>What about this one?</vt:lpstr>
      <vt:lpstr>Ostinato</vt:lpstr>
      <vt:lpstr>These patterns can work on instruments</vt:lpstr>
      <vt:lpstr>Crescendo</vt:lpstr>
      <vt:lpstr>PowerPoint Presentation</vt:lpstr>
      <vt:lpstr>Let’s march!</vt:lpstr>
      <vt:lpstr>Pulse</vt:lpstr>
      <vt:lpstr>PowerPoint Presentation</vt:lpstr>
      <vt:lpstr>Create your own march</vt:lpstr>
      <vt:lpstr>PowerPoint Presentation</vt:lpstr>
      <vt:lpstr>Recap</vt:lpstr>
      <vt:lpstr>Create a structure like Holst</vt:lpstr>
      <vt:lpstr>PowerPoint Presentation</vt:lpstr>
      <vt:lpstr>PowerPoint Presentation</vt:lpstr>
      <vt:lpstr>PowerPoint Presentation</vt:lpstr>
      <vt:lpstr>PowerPoint Presentation</vt:lpstr>
      <vt:lpstr>PowerPoint Presentation</vt:lpstr>
      <vt:lpstr>Create your own motifs</vt:lpstr>
      <vt:lpstr>Create your own piece</vt:lpstr>
      <vt:lpstr>Taking it further – cross-curricular activities</vt:lpstr>
    </vt:vector>
  </TitlesOfParts>
  <Company>BBC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Lindsay Warmington</dc:creator>
  <cp:lastModifiedBy>Sam Mumford</cp:lastModifiedBy>
  <cp:revision>128</cp:revision>
  <dcterms:created xsi:type="dcterms:W3CDTF">2017-08-23T12:43:02Z</dcterms:created>
  <dcterms:modified xsi:type="dcterms:W3CDTF">2020-03-20T10:16:02Z</dcterms:modified>
</cp:coreProperties>
</file>